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wdp" ContentType="image/vnd.ms-photo"/>
  <Default Extension="png" ContentType="image/png"/>
  <Default Extension="bin" ContentType="application/vnd.openxmlformats-officedocument.oleObjec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ink/ink1.xml" ContentType="application/inkml+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ink/ink2.xml" ContentType="application/inkml+xml"/>
  <Override PartName="/ppt/ink/ink3.xml" ContentType="application/inkml+xml"/>
  <Override PartName="/ppt/notesSlides/notesSlide26.xml" ContentType="application/vnd.openxmlformats-officedocument.presentationml.notesSlide+xml"/>
  <Override PartName="/ppt/ink/ink4.xml" ContentType="application/inkml+xml"/>
  <Override PartName="/ppt/ink/ink5.xml" ContentType="application/inkml+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ink/ink6.xml" ContentType="application/inkml+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704" r:id="rId2"/>
  </p:sldMasterIdLst>
  <p:notesMasterIdLst>
    <p:notesMasterId r:id="rId68"/>
  </p:notesMasterIdLst>
  <p:handoutMasterIdLst>
    <p:handoutMasterId r:id="rId69"/>
  </p:handoutMasterIdLst>
  <p:sldIdLst>
    <p:sldId id="258" r:id="rId3"/>
    <p:sldId id="333" r:id="rId4"/>
    <p:sldId id="260" r:id="rId5"/>
    <p:sldId id="261" r:id="rId6"/>
    <p:sldId id="262" r:id="rId7"/>
    <p:sldId id="329" r:id="rId8"/>
    <p:sldId id="264" r:id="rId9"/>
    <p:sldId id="320" r:id="rId10"/>
    <p:sldId id="265" r:id="rId11"/>
    <p:sldId id="321" r:id="rId12"/>
    <p:sldId id="266" r:id="rId13"/>
    <p:sldId id="267" r:id="rId14"/>
    <p:sldId id="268" r:id="rId15"/>
    <p:sldId id="269" r:id="rId16"/>
    <p:sldId id="270" r:id="rId17"/>
    <p:sldId id="271" r:id="rId18"/>
    <p:sldId id="272" r:id="rId19"/>
    <p:sldId id="273" r:id="rId20"/>
    <p:sldId id="319" r:id="rId21"/>
    <p:sldId id="330" r:id="rId22"/>
    <p:sldId id="275" r:id="rId23"/>
    <p:sldId id="276" r:id="rId24"/>
    <p:sldId id="277" r:id="rId25"/>
    <p:sldId id="279" r:id="rId26"/>
    <p:sldId id="280" r:id="rId27"/>
    <p:sldId id="281" r:id="rId28"/>
    <p:sldId id="334" r:id="rId29"/>
    <p:sldId id="335" r:id="rId30"/>
    <p:sldId id="285" r:id="rId31"/>
    <p:sldId id="286" r:id="rId32"/>
    <p:sldId id="287" r:id="rId33"/>
    <p:sldId id="288" r:id="rId34"/>
    <p:sldId id="324" r:id="rId35"/>
    <p:sldId id="326" r:id="rId36"/>
    <p:sldId id="325" r:id="rId37"/>
    <p:sldId id="331" r:id="rId38"/>
    <p:sldId id="290" r:id="rId39"/>
    <p:sldId id="291" r:id="rId40"/>
    <p:sldId id="292" r:id="rId41"/>
    <p:sldId id="293" r:id="rId42"/>
    <p:sldId id="294" r:id="rId43"/>
    <p:sldId id="295" r:id="rId44"/>
    <p:sldId id="296" r:id="rId45"/>
    <p:sldId id="297"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2" r:id="rId59"/>
    <p:sldId id="313" r:id="rId60"/>
    <p:sldId id="314" r:id="rId61"/>
    <p:sldId id="332" r:id="rId62"/>
    <p:sldId id="315" r:id="rId63"/>
    <p:sldId id="316" r:id="rId64"/>
    <p:sldId id="317" r:id="rId65"/>
    <p:sldId id="318" r:id="rId66"/>
    <p:sldId id="336" r:id="rId67"/>
  </p:sldIdLst>
  <p:sldSz cx="9144000" cy="6858000" type="screen4x3"/>
  <p:notesSz cx="6858000" cy="9144000"/>
  <p:defaultTextStyle>
    <a:defPPr>
      <a:defRPr lang="de-DE"/>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521415D9-36F7-43E2-AB2F-B90AF26B5E84}">
      <p14:sectionLst xmlns:p14="http://schemas.microsoft.com/office/powerpoint/2010/main">
        <p14:section name="Standardabschnitt" id="{4A2690E9-2C12-A949-B59B-6B04F8004869}">
          <p14:sldIdLst>
            <p14:sldId id="258"/>
            <p14:sldId id="333"/>
            <p14:sldId id="260"/>
            <p14:sldId id="261"/>
            <p14:sldId id="262"/>
            <p14:sldId id="329"/>
            <p14:sldId id="264"/>
            <p14:sldId id="320"/>
            <p14:sldId id="265"/>
            <p14:sldId id="321"/>
            <p14:sldId id="266"/>
            <p14:sldId id="267"/>
            <p14:sldId id="268"/>
            <p14:sldId id="269"/>
            <p14:sldId id="270"/>
            <p14:sldId id="271"/>
            <p14:sldId id="272"/>
            <p14:sldId id="273"/>
            <p14:sldId id="319"/>
            <p14:sldId id="330"/>
            <p14:sldId id="275"/>
            <p14:sldId id="276"/>
            <p14:sldId id="277"/>
            <p14:sldId id="279"/>
            <p14:sldId id="280"/>
            <p14:sldId id="281"/>
            <p14:sldId id="334"/>
            <p14:sldId id="335"/>
            <p14:sldId id="285"/>
            <p14:sldId id="286"/>
            <p14:sldId id="287"/>
            <p14:sldId id="288"/>
            <p14:sldId id="324"/>
            <p14:sldId id="326"/>
            <p14:sldId id="325"/>
            <p14:sldId id="331"/>
            <p14:sldId id="290"/>
            <p14:sldId id="291"/>
            <p14:sldId id="292"/>
            <p14:sldId id="293"/>
            <p14:sldId id="294"/>
            <p14:sldId id="295"/>
            <p14:sldId id="296"/>
            <p14:sldId id="297"/>
            <p14:sldId id="299"/>
            <p14:sldId id="300"/>
            <p14:sldId id="301"/>
            <p14:sldId id="302"/>
            <p14:sldId id="303"/>
            <p14:sldId id="304"/>
            <p14:sldId id="305"/>
            <p14:sldId id="306"/>
            <p14:sldId id="307"/>
            <p14:sldId id="308"/>
            <p14:sldId id="309"/>
            <p14:sldId id="310"/>
            <p14:sldId id="312"/>
            <p14:sldId id="313"/>
            <p14:sldId id="314"/>
            <p14:sldId id="332"/>
            <p14:sldId id="315"/>
            <p14:sldId id="316"/>
            <p14:sldId id="317"/>
            <p14:sldId id="318"/>
            <p14:sldId id="336"/>
          </p14:sldIdLst>
        </p14:section>
      </p14:sectionLst>
    </p:ext>
    <p:ext uri="{EFAFB233-063F-42B5-8137-9DF3F51BA10A}">
      <p15:sldGuideLst xmlns:p15="http://schemas.microsoft.com/office/powerpoint/2012/main">
        <p15:guide id="1" orient="horz" pos="380">
          <p15:clr>
            <a:srgbClr val="A4A3A4"/>
          </p15:clr>
        </p15:guide>
        <p15:guide id="2" pos="2880">
          <p15:clr>
            <a:srgbClr val="A4A3A4"/>
          </p15:clr>
        </p15:guide>
        <p15:guide id="3" orient="horz" pos="743">
          <p15:clr>
            <a:srgbClr val="A4A3A4"/>
          </p15:clr>
        </p15:guide>
        <p15:guide id="4" pos="5623">
          <p15:clr>
            <a:srgbClr val="A4A3A4"/>
          </p15:clr>
        </p15:guide>
        <p15:guide id="5" orient="horz" pos="451">
          <p15:clr>
            <a:srgbClr val="A4A3A4"/>
          </p15:clr>
        </p15:guide>
        <p15:guide id="6" pos="378">
          <p15:clr>
            <a:srgbClr val="A4A3A4"/>
          </p15:clr>
        </p15:guide>
        <p15:guide id="7" orient="horz">
          <p15:clr>
            <a:srgbClr val="A4A3A4"/>
          </p15:clr>
        </p15:guide>
        <p15:guide id="8" pos="575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Pancakes" initials="PP"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9F99"/>
    <a:srgbClr val="327A86"/>
    <a:srgbClr val="FF6600"/>
    <a:srgbClr val="BBE0E3"/>
    <a:srgbClr val="F1A63F"/>
    <a:srgbClr val="A6A6A6"/>
    <a:srgbClr val="EAEDF0"/>
    <a:srgbClr val="C5F9EF"/>
    <a:srgbClr val="EAEDE3"/>
    <a:srgbClr val="D0CD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Designformatvorlage 2 - Akz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19" autoAdjust="0"/>
    <p:restoredTop sz="64559" autoAdjust="0"/>
  </p:normalViewPr>
  <p:slideViewPr>
    <p:cSldViewPr>
      <p:cViewPr>
        <p:scale>
          <a:sx n="65" d="100"/>
          <a:sy n="65" d="100"/>
        </p:scale>
        <p:origin x="2216" y="136"/>
      </p:cViewPr>
      <p:guideLst>
        <p:guide orient="horz" pos="380"/>
        <p:guide pos="2880"/>
        <p:guide orient="horz" pos="743"/>
        <p:guide pos="5623"/>
        <p:guide orient="horz" pos="451"/>
        <p:guide pos="378"/>
        <p:guide orient="horz"/>
        <p:guide pos="5759"/>
      </p:guideLst>
    </p:cSldViewPr>
  </p:slideViewPr>
  <p:outlineViewPr>
    <p:cViewPr>
      <p:scale>
        <a:sx n="33" d="100"/>
        <a:sy n="33" d="100"/>
      </p:scale>
      <p:origin x="0" y="0"/>
    </p:cViewPr>
  </p:outlineViewPr>
  <p:notesTextViewPr>
    <p:cViewPr>
      <p:scale>
        <a:sx n="3" d="2"/>
        <a:sy n="3" d="2"/>
      </p:scale>
      <p:origin x="0" y="-1264"/>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slide" Target="slides/slide64.xml"/><Relationship Id="rId67" Type="http://schemas.openxmlformats.org/officeDocument/2006/relationships/slide" Target="slides/slide65.xml"/><Relationship Id="rId68" Type="http://schemas.openxmlformats.org/officeDocument/2006/relationships/notesMaster" Target="notesMasters/notesMaster1.xml"/><Relationship Id="rId69" Type="http://schemas.openxmlformats.org/officeDocument/2006/relationships/handoutMaster" Target="handoutMasters/handoutMaster1.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70" Type="http://schemas.openxmlformats.org/officeDocument/2006/relationships/commentAuthors" Target="commentAuthors.xml"/><Relationship Id="rId71" Type="http://schemas.openxmlformats.org/officeDocument/2006/relationships/presProps" Target="presProps.xml"/><Relationship Id="rId72" Type="http://schemas.openxmlformats.org/officeDocument/2006/relationships/viewProps" Target="viewProp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73" Type="http://schemas.openxmlformats.org/officeDocument/2006/relationships/theme" Target="theme/theme1.xml"/><Relationship Id="rId74" Type="http://schemas.openxmlformats.org/officeDocument/2006/relationships/tableStyles" Target="tableStyles.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5D5FBA-3CE6-4B0B-8AE0-4F0EA38E372F}" type="doc">
      <dgm:prSet loTypeId="urn:microsoft.com/office/officeart/2005/8/layout/vList5" loCatId="list" qsTypeId="urn:microsoft.com/office/officeart/2005/8/quickstyle/3d4" qsCatId="3D" csTypeId="urn:microsoft.com/office/officeart/2005/8/colors/accent1_2" csCatId="accent1" phldr="1"/>
      <dgm:spPr/>
      <dgm:t>
        <a:bodyPr/>
        <a:lstStyle/>
        <a:p>
          <a:endParaRPr lang="de-DE"/>
        </a:p>
      </dgm:t>
    </dgm:pt>
    <dgm:pt modelId="{EF680D62-4BA7-4CD8-936D-2D976107C300}">
      <dgm:prSet phldrT="[Text]"/>
      <dgm:spPr/>
      <dgm:t>
        <a:bodyPr/>
        <a:lstStyle/>
        <a:p>
          <a:r>
            <a:rPr lang="de-DE" b="1" dirty="0" smtClean="0">
              <a:solidFill>
                <a:schemeClr val="tx1"/>
              </a:solidFill>
              <a:latin typeface="Calibri" panose="020F0502020204030204" pitchFamily="34" charset="0"/>
            </a:rPr>
            <a:t>I. Zielklärung </a:t>
          </a:r>
          <a:endParaRPr lang="de-DE" b="1" dirty="0">
            <a:solidFill>
              <a:schemeClr val="tx1"/>
            </a:solidFill>
            <a:latin typeface="Calibri" panose="020F0502020204030204" pitchFamily="34" charset="0"/>
          </a:endParaRPr>
        </a:p>
      </dgm:t>
    </dgm:pt>
    <dgm:pt modelId="{EE160CF8-FC3F-4060-ACD4-C61ACE89B10B}" type="parTrans" cxnId="{D1852305-22CE-4A60-A27C-46C091D30544}">
      <dgm:prSet/>
      <dgm:spPr/>
      <dgm:t>
        <a:bodyPr/>
        <a:lstStyle/>
        <a:p>
          <a:endParaRPr lang="de-DE"/>
        </a:p>
      </dgm:t>
    </dgm:pt>
    <dgm:pt modelId="{C0CACC34-5ABD-4F75-96ED-9176819D77AA}" type="sibTrans" cxnId="{D1852305-22CE-4A60-A27C-46C091D30544}">
      <dgm:prSet/>
      <dgm:spPr/>
      <dgm:t>
        <a:bodyPr/>
        <a:lstStyle/>
        <a:p>
          <a:endParaRPr lang="de-DE"/>
        </a:p>
      </dgm:t>
    </dgm:pt>
    <dgm:pt modelId="{3D1E142D-B81C-4753-B1AB-193BFEE9ADE7}">
      <dgm:prSet phldrT="[Text]" custT="1"/>
      <dgm:spPr>
        <a:solidFill>
          <a:schemeClr val="accent5">
            <a:lumMod val="60000"/>
            <a:lumOff val="40000"/>
            <a:alpha val="90000"/>
          </a:schemeClr>
        </a:solidFill>
      </dgm:spPr>
      <dgm:t>
        <a:bodyPr/>
        <a:lstStyle/>
        <a:p>
          <a:r>
            <a:rPr lang="de-DE" sz="1800" dirty="0" smtClean="0">
              <a:solidFill>
                <a:schemeClr val="tx1"/>
              </a:solidFill>
              <a:latin typeface="Calibri" panose="020F0502020204030204" pitchFamily="34" charset="0"/>
            </a:rPr>
            <a:t>Was möchte ich üben?</a:t>
          </a:r>
          <a:endParaRPr lang="de-DE" sz="1800" dirty="0">
            <a:solidFill>
              <a:schemeClr val="tx1"/>
            </a:solidFill>
            <a:latin typeface="Calibri" panose="020F0502020204030204" pitchFamily="34" charset="0"/>
          </a:endParaRPr>
        </a:p>
      </dgm:t>
    </dgm:pt>
    <dgm:pt modelId="{B91F0C17-67F0-430A-BE9E-5FA618F28AC4}" type="parTrans" cxnId="{A5D78ED7-A680-4074-BEF0-B5AB5B22BF7B}">
      <dgm:prSet/>
      <dgm:spPr/>
      <dgm:t>
        <a:bodyPr/>
        <a:lstStyle/>
        <a:p>
          <a:endParaRPr lang="de-DE"/>
        </a:p>
      </dgm:t>
    </dgm:pt>
    <dgm:pt modelId="{0ABFD317-9C00-4D1F-A1AB-1694A6BF0380}" type="sibTrans" cxnId="{A5D78ED7-A680-4074-BEF0-B5AB5B22BF7B}">
      <dgm:prSet/>
      <dgm:spPr/>
      <dgm:t>
        <a:bodyPr/>
        <a:lstStyle/>
        <a:p>
          <a:endParaRPr lang="de-DE"/>
        </a:p>
      </dgm:t>
    </dgm:pt>
    <dgm:pt modelId="{55491A7A-2E9D-4A4E-8FAC-53D316B76DF5}">
      <dgm:prSet phldrT="[Text]" custT="1"/>
      <dgm:spPr>
        <a:solidFill>
          <a:schemeClr val="accent5">
            <a:lumMod val="60000"/>
            <a:lumOff val="40000"/>
            <a:alpha val="90000"/>
          </a:schemeClr>
        </a:solidFill>
      </dgm:spPr>
      <dgm:t>
        <a:bodyPr/>
        <a:lstStyle/>
        <a:p>
          <a:r>
            <a:rPr lang="de-DE" sz="1800" dirty="0" smtClean="0">
              <a:solidFill>
                <a:schemeClr val="tx1"/>
              </a:solidFill>
              <a:latin typeface="Calibri" panose="020F0502020204030204" pitchFamily="34" charset="0"/>
            </a:rPr>
            <a:t>Was möchte ich entdecken lassen?</a:t>
          </a:r>
          <a:endParaRPr lang="de-DE" sz="1800" dirty="0">
            <a:solidFill>
              <a:schemeClr val="tx1"/>
            </a:solidFill>
            <a:latin typeface="Calibri" panose="020F0502020204030204" pitchFamily="34" charset="0"/>
          </a:endParaRPr>
        </a:p>
      </dgm:t>
    </dgm:pt>
    <dgm:pt modelId="{64BB8ED8-58FC-45DF-BBF2-DF4DE796D35C}" type="parTrans" cxnId="{0BB5EE7E-F70D-4389-AFE1-2F0D683E8237}">
      <dgm:prSet/>
      <dgm:spPr/>
      <dgm:t>
        <a:bodyPr/>
        <a:lstStyle/>
        <a:p>
          <a:endParaRPr lang="de-DE"/>
        </a:p>
      </dgm:t>
    </dgm:pt>
    <dgm:pt modelId="{3FBDFAD2-1DB2-4509-8013-8B3A95098DFA}" type="sibTrans" cxnId="{0BB5EE7E-F70D-4389-AFE1-2F0D683E8237}">
      <dgm:prSet/>
      <dgm:spPr/>
      <dgm:t>
        <a:bodyPr/>
        <a:lstStyle/>
        <a:p>
          <a:endParaRPr lang="de-DE"/>
        </a:p>
      </dgm:t>
    </dgm:pt>
    <dgm:pt modelId="{59104414-8B27-43DB-82BA-B171C48F68E9}">
      <dgm:prSet phldrT="[Text]"/>
      <dgm:spPr/>
      <dgm:t>
        <a:bodyPr/>
        <a:lstStyle/>
        <a:p>
          <a:r>
            <a:rPr lang="de-DE" b="1" dirty="0" smtClean="0">
              <a:solidFill>
                <a:schemeClr val="tx1"/>
              </a:solidFill>
              <a:latin typeface="Calibri" panose="020F0502020204030204" pitchFamily="34" charset="0"/>
            </a:rPr>
            <a:t>II. Aufgaben konstruieren</a:t>
          </a:r>
          <a:endParaRPr lang="de-DE" b="1" dirty="0">
            <a:solidFill>
              <a:schemeClr val="tx1"/>
            </a:solidFill>
            <a:latin typeface="Calibri" panose="020F0502020204030204" pitchFamily="34" charset="0"/>
          </a:endParaRPr>
        </a:p>
      </dgm:t>
    </dgm:pt>
    <dgm:pt modelId="{072399D9-C1C8-4B37-BDE6-33753DAA6303}" type="parTrans" cxnId="{3DD1485F-BBC7-43A6-A22E-422D9A953AD3}">
      <dgm:prSet/>
      <dgm:spPr/>
      <dgm:t>
        <a:bodyPr/>
        <a:lstStyle/>
        <a:p>
          <a:endParaRPr lang="de-DE"/>
        </a:p>
      </dgm:t>
    </dgm:pt>
    <dgm:pt modelId="{3D93928F-5DD3-444E-A419-B7C5C0F75E6A}" type="sibTrans" cxnId="{3DD1485F-BBC7-43A6-A22E-422D9A953AD3}">
      <dgm:prSet/>
      <dgm:spPr/>
      <dgm:t>
        <a:bodyPr/>
        <a:lstStyle/>
        <a:p>
          <a:endParaRPr lang="de-DE"/>
        </a:p>
      </dgm:t>
    </dgm:pt>
    <dgm:pt modelId="{72D4C7E5-8119-4E09-8809-668C612EB918}">
      <dgm:prSet phldrT="[Text]" custT="1"/>
      <dgm:spPr/>
      <dgm:t>
        <a:bodyPr/>
        <a:lstStyle/>
        <a:p>
          <a:r>
            <a:rPr lang="de-DE" sz="1800" dirty="0" smtClean="0">
              <a:solidFill>
                <a:schemeClr val="tx1"/>
              </a:solidFill>
              <a:latin typeface="Calibri" panose="020F0502020204030204" pitchFamily="34" charset="0"/>
            </a:rPr>
            <a:t>vorhandene Aufgaben modifizieren</a:t>
          </a:r>
          <a:endParaRPr lang="de-DE" sz="1800" dirty="0">
            <a:solidFill>
              <a:schemeClr val="tx1"/>
            </a:solidFill>
            <a:latin typeface="Calibri" panose="020F0502020204030204" pitchFamily="34" charset="0"/>
          </a:endParaRPr>
        </a:p>
      </dgm:t>
    </dgm:pt>
    <dgm:pt modelId="{29B6EBE8-74E7-43C3-A05C-D021AC661506}" type="parTrans" cxnId="{28C46D1D-D574-4582-AC8F-55109DDB520E}">
      <dgm:prSet/>
      <dgm:spPr/>
      <dgm:t>
        <a:bodyPr/>
        <a:lstStyle/>
        <a:p>
          <a:endParaRPr lang="de-DE"/>
        </a:p>
      </dgm:t>
    </dgm:pt>
    <dgm:pt modelId="{DA5C98D0-7FED-4D87-822C-4639E4B55BDA}" type="sibTrans" cxnId="{28C46D1D-D574-4582-AC8F-55109DDB520E}">
      <dgm:prSet/>
      <dgm:spPr/>
      <dgm:t>
        <a:bodyPr/>
        <a:lstStyle/>
        <a:p>
          <a:endParaRPr lang="de-DE"/>
        </a:p>
      </dgm:t>
    </dgm:pt>
    <dgm:pt modelId="{6B7292E0-A6EB-4849-8A4B-F96BCA224FAC}">
      <dgm:prSet phldrT="[Text]" custT="1"/>
      <dgm:spPr/>
      <dgm:t>
        <a:bodyPr/>
        <a:lstStyle/>
        <a:p>
          <a:r>
            <a:rPr lang="de-DE" sz="1800" dirty="0" smtClean="0">
              <a:solidFill>
                <a:schemeClr val="tx1"/>
              </a:solidFill>
              <a:latin typeface="Calibri" panose="020F0502020204030204" pitchFamily="34" charset="0"/>
            </a:rPr>
            <a:t>neue Aufgaben konstruieren</a:t>
          </a:r>
          <a:endParaRPr lang="de-DE" sz="1800" dirty="0">
            <a:solidFill>
              <a:schemeClr val="tx1"/>
            </a:solidFill>
            <a:latin typeface="Calibri" panose="020F0502020204030204" pitchFamily="34" charset="0"/>
          </a:endParaRPr>
        </a:p>
      </dgm:t>
    </dgm:pt>
    <dgm:pt modelId="{6E57AD94-569D-46A1-B989-D3533269B285}" type="parTrans" cxnId="{1FEC1EC8-B811-4AC5-B3EB-3CFD0AECEFF2}">
      <dgm:prSet/>
      <dgm:spPr/>
      <dgm:t>
        <a:bodyPr/>
        <a:lstStyle/>
        <a:p>
          <a:endParaRPr lang="de-DE"/>
        </a:p>
      </dgm:t>
    </dgm:pt>
    <dgm:pt modelId="{CAEA5B83-19BA-4240-A2FB-763349F6C44B}" type="sibTrans" cxnId="{1FEC1EC8-B811-4AC5-B3EB-3CFD0AECEFF2}">
      <dgm:prSet/>
      <dgm:spPr/>
      <dgm:t>
        <a:bodyPr/>
        <a:lstStyle/>
        <a:p>
          <a:endParaRPr lang="de-DE"/>
        </a:p>
      </dgm:t>
    </dgm:pt>
    <dgm:pt modelId="{62A5C3F8-E96F-4647-9EF4-C7549940E00E}">
      <dgm:prSet phldrT="[Text]"/>
      <dgm:spPr/>
      <dgm:t>
        <a:bodyPr/>
        <a:lstStyle/>
        <a:p>
          <a:r>
            <a:rPr lang="de-DE" b="1" dirty="0" smtClean="0">
              <a:solidFill>
                <a:schemeClr val="tx1"/>
              </a:solidFill>
              <a:latin typeface="Calibri" panose="020F0502020204030204" pitchFamily="34" charset="0"/>
            </a:rPr>
            <a:t>III. Prüfen</a:t>
          </a:r>
          <a:endParaRPr lang="de-DE" b="1" dirty="0">
            <a:solidFill>
              <a:schemeClr val="tx1"/>
            </a:solidFill>
            <a:latin typeface="Calibri" panose="020F0502020204030204" pitchFamily="34" charset="0"/>
          </a:endParaRPr>
        </a:p>
      </dgm:t>
    </dgm:pt>
    <dgm:pt modelId="{651F1917-19BC-434B-9046-68062AA81D7E}" type="parTrans" cxnId="{5D6EEA5F-7392-408C-B8DC-C4C343C4333A}">
      <dgm:prSet/>
      <dgm:spPr/>
      <dgm:t>
        <a:bodyPr/>
        <a:lstStyle/>
        <a:p>
          <a:endParaRPr lang="de-DE"/>
        </a:p>
      </dgm:t>
    </dgm:pt>
    <dgm:pt modelId="{2DF122E0-77A9-49CD-9240-B34BE85652B8}" type="sibTrans" cxnId="{5D6EEA5F-7392-408C-B8DC-C4C343C4333A}">
      <dgm:prSet/>
      <dgm:spPr/>
      <dgm:t>
        <a:bodyPr/>
        <a:lstStyle/>
        <a:p>
          <a:endParaRPr lang="de-DE"/>
        </a:p>
      </dgm:t>
    </dgm:pt>
    <dgm:pt modelId="{6D9474B4-5A88-4A71-8C7A-0ED272B749D7}">
      <dgm:prSet phldrT="[Text]" custT="1"/>
      <dgm:spPr/>
      <dgm:t>
        <a:bodyPr/>
        <a:lstStyle/>
        <a:p>
          <a:r>
            <a:rPr lang="de-DE" sz="1800" dirty="0" smtClean="0">
              <a:solidFill>
                <a:schemeClr val="tx1"/>
              </a:solidFill>
              <a:latin typeface="Calibri" panose="020F0502020204030204" pitchFamily="34" charset="0"/>
            </a:rPr>
            <a:t>Wird die gewünschte Zieltätigkeit tatsächlich ausgeführt?</a:t>
          </a:r>
          <a:endParaRPr lang="de-DE" sz="1800" dirty="0">
            <a:solidFill>
              <a:schemeClr val="tx1"/>
            </a:solidFill>
            <a:latin typeface="Calibri" panose="020F0502020204030204" pitchFamily="34" charset="0"/>
          </a:endParaRPr>
        </a:p>
      </dgm:t>
    </dgm:pt>
    <dgm:pt modelId="{35098668-0B90-44C5-A14D-AC951126C2D3}" type="parTrans" cxnId="{45A2B764-2459-4962-AC4F-60684C142B55}">
      <dgm:prSet/>
      <dgm:spPr/>
      <dgm:t>
        <a:bodyPr/>
        <a:lstStyle/>
        <a:p>
          <a:endParaRPr lang="de-DE"/>
        </a:p>
      </dgm:t>
    </dgm:pt>
    <dgm:pt modelId="{4B922925-E65F-44F0-BA8F-D6103AD17441}" type="sibTrans" cxnId="{45A2B764-2459-4962-AC4F-60684C142B55}">
      <dgm:prSet/>
      <dgm:spPr/>
      <dgm:t>
        <a:bodyPr/>
        <a:lstStyle/>
        <a:p>
          <a:endParaRPr lang="de-DE"/>
        </a:p>
      </dgm:t>
    </dgm:pt>
    <dgm:pt modelId="{D9841F3C-2DE0-4EDC-8E83-2203DC520320}">
      <dgm:prSet phldrT="[Text]" custT="1"/>
      <dgm:spPr/>
      <dgm:t>
        <a:bodyPr/>
        <a:lstStyle/>
        <a:p>
          <a:r>
            <a:rPr lang="de-DE" sz="1800" dirty="0" smtClean="0">
              <a:solidFill>
                <a:schemeClr val="tx1"/>
              </a:solidFill>
              <a:latin typeface="Calibri" panose="020F0502020204030204" pitchFamily="34" charset="0"/>
            </a:rPr>
            <a:t>Kann diese auch beobachtet, beschrieben, bewertet und begleitet werden?</a:t>
          </a:r>
          <a:endParaRPr lang="de-DE" sz="1800" dirty="0">
            <a:solidFill>
              <a:schemeClr val="tx1"/>
            </a:solidFill>
            <a:latin typeface="Calibri" panose="020F0502020204030204" pitchFamily="34" charset="0"/>
          </a:endParaRPr>
        </a:p>
      </dgm:t>
    </dgm:pt>
    <dgm:pt modelId="{046325F3-81BA-4F81-981D-EFA470F3D452}" type="parTrans" cxnId="{F0DB8739-DCC6-4B99-9313-C1EE8B12F84E}">
      <dgm:prSet/>
      <dgm:spPr/>
      <dgm:t>
        <a:bodyPr/>
        <a:lstStyle/>
        <a:p>
          <a:endParaRPr lang="de-DE"/>
        </a:p>
      </dgm:t>
    </dgm:pt>
    <dgm:pt modelId="{723ECEED-7865-4D1A-A4FB-766A615290CF}" type="sibTrans" cxnId="{F0DB8739-DCC6-4B99-9313-C1EE8B12F84E}">
      <dgm:prSet/>
      <dgm:spPr/>
      <dgm:t>
        <a:bodyPr/>
        <a:lstStyle/>
        <a:p>
          <a:endParaRPr lang="de-DE"/>
        </a:p>
      </dgm:t>
    </dgm:pt>
    <dgm:pt modelId="{7E494648-4EFA-4913-89FF-1A24216F2761}" type="pres">
      <dgm:prSet presAssocID="{075D5FBA-3CE6-4B0B-8AE0-4F0EA38E372F}" presName="Name0" presStyleCnt="0">
        <dgm:presLayoutVars>
          <dgm:dir/>
          <dgm:animLvl val="lvl"/>
          <dgm:resizeHandles val="exact"/>
        </dgm:presLayoutVars>
      </dgm:prSet>
      <dgm:spPr/>
      <dgm:t>
        <a:bodyPr/>
        <a:lstStyle/>
        <a:p>
          <a:endParaRPr lang="de-DE"/>
        </a:p>
      </dgm:t>
    </dgm:pt>
    <dgm:pt modelId="{97ECF14E-9E7F-40D7-A9FD-BA8C1D8829D2}" type="pres">
      <dgm:prSet presAssocID="{EF680D62-4BA7-4CD8-936D-2D976107C300}" presName="linNode" presStyleCnt="0"/>
      <dgm:spPr/>
    </dgm:pt>
    <dgm:pt modelId="{19A336B8-A6CD-498B-96F1-637E20B1A15A}" type="pres">
      <dgm:prSet presAssocID="{EF680D62-4BA7-4CD8-936D-2D976107C300}" presName="parentText" presStyleLbl="node1" presStyleIdx="0" presStyleCnt="3">
        <dgm:presLayoutVars>
          <dgm:chMax val="1"/>
          <dgm:bulletEnabled val="1"/>
        </dgm:presLayoutVars>
      </dgm:prSet>
      <dgm:spPr/>
      <dgm:t>
        <a:bodyPr/>
        <a:lstStyle/>
        <a:p>
          <a:endParaRPr lang="de-DE"/>
        </a:p>
      </dgm:t>
    </dgm:pt>
    <dgm:pt modelId="{A63AA6C0-1F5F-4D74-BB5F-F3E5504FF922}" type="pres">
      <dgm:prSet presAssocID="{EF680D62-4BA7-4CD8-936D-2D976107C300}" presName="descendantText" presStyleLbl="alignAccFollowNode1" presStyleIdx="0" presStyleCnt="3">
        <dgm:presLayoutVars>
          <dgm:bulletEnabled val="1"/>
        </dgm:presLayoutVars>
      </dgm:prSet>
      <dgm:spPr/>
      <dgm:t>
        <a:bodyPr/>
        <a:lstStyle/>
        <a:p>
          <a:endParaRPr lang="de-DE"/>
        </a:p>
      </dgm:t>
    </dgm:pt>
    <dgm:pt modelId="{3260457A-19B4-4B0F-8AA9-44A694266708}" type="pres">
      <dgm:prSet presAssocID="{C0CACC34-5ABD-4F75-96ED-9176819D77AA}" presName="sp" presStyleCnt="0"/>
      <dgm:spPr/>
    </dgm:pt>
    <dgm:pt modelId="{BA920C5A-C591-42EC-9797-227AAADA69A8}" type="pres">
      <dgm:prSet presAssocID="{59104414-8B27-43DB-82BA-B171C48F68E9}" presName="linNode" presStyleCnt="0"/>
      <dgm:spPr/>
    </dgm:pt>
    <dgm:pt modelId="{1BB108AB-BF78-4A80-8F9F-B9819BD16498}" type="pres">
      <dgm:prSet presAssocID="{59104414-8B27-43DB-82BA-B171C48F68E9}" presName="parentText" presStyleLbl="node1" presStyleIdx="1" presStyleCnt="3">
        <dgm:presLayoutVars>
          <dgm:chMax val="1"/>
          <dgm:bulletEnabled val="1"/>
        </dgm:presLayoutVars>
      </dgm:prSet>
      <dgm:spPr/>
      <dgm:t>
        <a:bodyPr/>
        <a:lstStyle/>
        <a:p>
          <a:endParaRPr lang="de-DE"/>
        </a:p>
      </dgm:t>
    </dgm:pt>
    <dgm:pt modelId="{25EC1C75-C0B9-43CD-B509-087A7FB85595}" type="pres">
      <dgm:prSet presAssocID="{59104414-8B27-43DB-82BA-B171C48F68E9}" presName="descendantText" presStyleLbl="alignAccFollowNode1" presStyleIdx="1" presStyleCnt="3">
        <dgm:presLayoutVars>
          <dgm:bulletEnabled val="1"/>
        </dgm:presLayoutVars>
      </dgm:prSet>
      <dgm:spPr/>
      <dgm:t>
        <a:bodyPr/>
        <a:lstStyle/>
        <a:p>
          <a:endParaRPr lang="de-DE"/>
        </a:p>
      </dgm:t>
    </dgm:pt>
    <dgm:pt modelId="{EC62464B-DCDA-4397-B3F9-DAE9112DE641}" type="pres">
      <dgm:prSet presAssocID="{3D93928F-5DD3-444E-A419-B7C5C0F75E6A}" presName="sp" presStyleCnt="0"/>
      <dgm:spPr/>
    </dgm:pt>
    <dgm:pt modelId="{AC11CA52-19B1-4D00-BFEE-6165DD2E7506}" type="pres">
      <dgm:prSet presAssocID="{62A5C3F8-E96F-4647-9EF4-C7549940E00E}" presName="linNode" presStyleCnt="0"/>
      <dgm:spPr/>
    </dgm:pt>
    <dgm:pt modelId="{3B5FCF97-2F00-4968-BFE6-89C626722533}" type="pres">
      <dgm:prSet presAssocID="{62A5C3F8-E96F-4647-9EF4-C7549940E00E}" presName="parentText" presStyleLbl="node1" presStyleIdx="2" presStyleCnt="3">
        <dgm:presLayoutVars>
          <dgm:chMax val="1"/>
          <dgm:bulletEnabled val="1"/>
        </dgm:presLayoutVars>
      </dgm:prSet>
      <dgm:spPr/>
      <dgm:t>
        <a:bodyPr/>
        <a:lstStyle/>
        <a:p>
          <a:endParaRPr lang="de-DE"/>
        </a:p>
      </dgm:t>
    </dgm:pt>
    <dgm:pt modelId="{66CA31E9-70CF-497A-B003-B6AD0A22A6C0}" type="pres">
      <dgm:prSet presAssocID="{62A5C3F8-E96F-4647-9EF4-C7549940E00E}" presName="descendantText" presStyleLbl="alignAccFollowNode1" presStyleIdx="2" presStyleCnt="3">
        <dgm:presLayoutVars>
          <dgm:bulletEnabled val="1"/>
        </dgm:presLayoutVars>
      </dgm:prSet>
      <dgm:spPr/>
      <dgm:t>
        <a:bodyPr/>
        <a:lstStyle/>
        <a:p>
          <a:endParaRPr lang="de-DE"/>
        </a:p>
      </dgm:t>
    </dgm:pt>
  </dgm:ptLst>
  <dgm:cxnLst>
    <dgm:cxn modelId="{3E7B2BDD-79D7-9949-934F-E9914AAD92D4}" type="presOf" srcId="{72D4C7E5-8119-4E09-8809-668C612EB918}" destId="{25EC1C75-C0B9-43CD-B509-087A7FB85595}" srcOrd="0" destOrd="0" presId="urn:microsoft.com/office/officeart/2005/8/layout/vList5"/>
    <dgm:cxn modelId="{45A2B764-2459-4962-AC4F-60684C142B55}" srcId="{62A5C3F8-E96F-4647-9EF4-C7549940E00E}" destId="{6D9474B4-5A88-4A71-8C7A-0ED272B749D7}" srcOrd="0" destOrd="0" parTransId="{35098668-0B90-44C5-A14D-AC951126C2D3}" sibTransId="{4B922925-E65F-44F0-BA8F-D6103AD17441}"/>
    <dgm:cxn modelId="{235F1B57-BC10-284B-BC57-16D7B76E1BA3}" type="presOf" srcId="{075D5FBA-3CE6-4B0B-8AE0-4F0EA38E372F}" destId="{7E494648-4EFA-4913-89FF-1A24216F2761}" srcOrd="0" destOrd="0" presId="urn:microsoft.com/office/officeart/2005/8/layout/vList5"/>
    <dgm:cxn modelId="{23C4563C-64BE-5548-9D22-0C11DEC453D9}" type="presOf" srcId="{3D1E142D-B81C-4753-B1AB-193BFEE9ADE7}" destId="{A63AA6C0-1F5F-4D74-BB5F-F3E5504FF922}" srcOrd="0" destOrd="0" presId="urn:microsoft.com/office/officeart/2005/8/layout/vList5"/>
    <dgm:cxn modelId="{5FD42FBA-B8C7-C247-91F8-642EB605C73B}" type="presOf" srcId="{6D9474B4-5A88-4A71-8C7A-0ED272B749D7}" destId="{66CA31E9-70CF-497A-B003-B6AD0A22A6C0}" srcOrd="0" destOrd="0" presId="urn:microsoft.com/office/officeart/2005/8/layout/vList5"/>
    <dgm:cxn modelId="{5D6EEA5F-7392-408C-B8DC-C4C343C4333A}" srcId="{075D5FBA-3CE6-4B0B-8AE0-4F0EA38E372F}" destId="{62A5C3F8-E96F-4647-9EF4-C7549940E00E}" srcOrd="2" destOrd="0" parTransId="{651F1917-19BC-434B-9046-68062AA81D7E}" sibTransId="{2DF122E0-77A9-49CD-9240-B34BE85652B8}"/>
    <dgm:cxn modelId="{AFBC8F83-ED5F-FA4A-A649-54A584E3FEF8}" type="presOf" srcId="{59104414-8B27-43DB-82BA-B171C48F68E9}" destId="{1BB108AB-BF78-4A80-8F9F-B9819BD16498}" srcOrd="0" destOrd="0" presId="urn:microsoft.com/office/officeart/2005/8/layout/vList5"/>
    <dgm:cxn modelId="{28C46D1D-D574-4582-AC8F-55109DDB520E}" srcId="{59104414-8B27-43DB-82BA-B171C48F68E9}" destId="{72D4C7E5-8119-4E09-8809-668C612EB918}" srcOrd="0" destOrd="0" parTransId="{29B6EBE8-74E7-43C3-A05C-D021AC661506}" sibTransId="{DA5C98D0-7FED-4D87-822C-4639E4B55BDA}"/>
    <dgm:cxn modelId="{1FEC1EC8-B811-4AC5-B3EB-3CFD0AECEFF2}" srcId="{59104414-8B27-43DB-82BA-B171C48F68E9}" destId="{6B7292E0-A6EB-4849-8A4B-F96BCA224FAC}" srcOrd="1" destOrd="0" parTransId="{6E57AD94-569D-46A1-B989-D3533269B285}" sibTransId="{CAEA5B83-19BA-4240-A2FB-763349F6C44B}"/>
    <dgm:cxn modelId="{DEEDAFD5-3B41-0E4E-83B0-2C7BCCC5E029}" type="presOf" srcId="{62A5C3F8-E96F-4647-9EF4-C7549940E00E}" destId="{3B5FCF97-2F00-4968-BFE6-89C626722533}" srcOrd="0" destOrd="0" presId="urn:microsoft.com/office/officeart/2005/8/layout/vList5"/>
    <dgm:cxn modelId="{5418A823-EC16-3849-93BC-1B4F96D2A489}" type="presOf" srcId="{D9841F3C-2DE0-4EDC-8E83-2203DC520320}" destId="{66CA31E9-70CF-497A-B003-B6AD0A22A6C0}" srcOrd="0" destOrd="1" presId="urn:microsoft.com/office/officeart/2005/8/layout/vList5"/>
    <dgm:cxn modelId="{0BB5EE7E-F70D-4389-AFE1-2F0D683E8237}" srcId="{EF680D62-4BA7-4CD8-936D-2D976107C300}" destId="{55491A7A-2E9D-4A4E-8FAC-53D316B76DF5}" srcOrd="1" destOrd="0" parTransId="{64BB8ED8-58FC-45DF-BBF2-DF4DE796D35C}" sibTransId="{3FBDFAD2-1DB2-4509-8013-8B3A95098DFA}"/>
    <dgm:cxn modelId="{A5D78ED7-A680-4074-BEF0-B5AB5B22BF7B}" srcId="{EF680D62-4BA7-4CD8-936D-2D976107C300}" destId="{3D1E142D-B81C-4753-B1AB-193BFEE9ADE7}" srcOrd="0" destOrd="0" parTransId="{B91F0C17-67F0-430A-BE9E-5FA618F28AC4}" sibTransId="{0ABFD317-9C00-4D1F-A1AB-1694A6BF0380}"/>
    <dgm:cxn modelId="{22BA378D-A2EA-B64E-A30B-C0E8CCB5DC1E}" type="presOf" srcId="{EF680D62-4BA7-4CD8-936D-2D976107C300}" destId="{19A336B8-A6CD-498B-96F1-637E20B1A15A}" srcOrd="0" destOrd="0" presId="urn:microsoft.com/office/officeart/2005/8/layout/vList5"/>
    <dgm:cxn modelId="{D66BEABF-CC07-D04B-BD71-2A301EAC4380}" type="presOf" srcId="{6B7292E0-A6EB-4849-8A4B-F96BCA224FAC}" destId="{25EC1C75-C0B9-43CD-B509-087A7FB85595}" srcOrd="0" destOrd="1" presId="urn:microsoft.com/office/officeart/2005/8/layout/vList5"/>
    <dgm:cxn modelId="{F0DB8739-DCC6-4B99-9313-C1EE8B12F84E}" srcId="{62A5C3F8-E96F-4647-9EF4-C7549940E00E}" destId="{D9841F3C-2DE0-4EDC-8E83-2203DC520320}" srcOrd="1" destOrd="0" parTransId="{046325F3-81BA-4F81-981D-EFA470F3D452}" sibTransId="{723ECEED-7865-4D1A-A4FB-766A615290CF}"/>
    <dgm:cxn modelId="{3DD1485F-BBC7-43A6-A22E-422D9A953AD3}" srcId="{075D5FBA-3CE6-4B0B-8AE0-4F0EA38E372F}" destId="{59104414-8B27-43DB-82BA-B171C48F68E9}" srcOrd="1" destOrd="0" parTransId="{072399D9-C1C8-4B37-BDE6-33753DAA6303}" sibTransId="{3D93928F-5DD3-444E-A419-B7C5C0F75E6A}"/>
    <dgm:cxn modelId="{941550E3-8C1F-B44A-ACD9-F76AF9D5BA5F}" type="presOf" srcId="{55491A7A-2E9D-4A4E-8FAC-53D316B76DF5}" destId="{A63AA6C0-1F5F-4D74-BB5F-F3E5504FF922}" srcOrd="0" destOrd="1" presId="urn:microsoft.com/office/officeart/2005/8/layout/vList5"/>
    <dgm:cxn modelId="{D1852305-22CE-4A60-A27C-46C091D30544}" srcId="{075D5FBA-3CE6-4B0B-8AE0-4F0EA38E372F}" destId="{EF680D62-4BA7-4CD8-936D-2D976107C300}" srcOrd="0" destOrd="0" parTransId="{EE160CF8-FC3F-4060-ACD4-C61ACE89B10B}" sibTransId="{C0CACC34-5ABD-4F75-96ED-9176819D77AA}"/>
    <dgm:cxn modelId="{4F73AC9F-EDBF-DC40-B8EB-09370D69CF32}" type="presParOf" srcId="{7E494648-4EFA-4913-89FF-1A24216F2761}" destId="{97ECF14E-9E7F-40D7-A9FD-BA8C1D8829D2}" srcOrd="0" destOrd="0" presId="urn:microsoft.com/office/officeart/2005/8/layout/vList5"/>
    <dgm:cxn modelId="{9AEC6A0B-5868-DF42-BEB3-EE912782C0AE}" type="presParOf" srcId="{97ECF14E-9E7F-40D7-A9FD-BA8C1D8829D2}" destId="{19A336B8-A6CD-498B-96F1-637E20B1A15A}" srcOrd="0" destOrd="0" presId="urn:microsoft.com/office/officeart/2005/8/layout/vList5"/>
    <dgm:cxn modelId="{301503C7-94E7-094F-8B13-7E91E21BB680}" type="presParOf" srcId="{97ECF14E-9E7F-40D7-A9FD-BA8C1D8829D2}" destId="{A63AA6C0-1F5F-4D74-BB5F-F3E5504FF922}" srcOrd="1" destOrd="0" presId="urn:microsoft.com/office/officeart/2005/8/layout/vList5"/>
    <dgm:cxn modelId="{20F6A4E6-A3F1-514D-B276-A31F3C827F92}" type="presParOf" srcId="{7E494648-4EFA-4913-89FF-1A24216F2761}" destId="{3260457A-19B4-4B0F-8AA9-44A694266708}" srcOrd="1" destOrd="0" presId="urn:microsoft.com/office/officeart/2005/8/layout/vList5"/>
    <dgm:cxn modelId="{913AD9B7-E7A5-4E47-ADBD-631384789371}" type="presParOf" srcId="{7E494648-4EFA-4913-89FF-1A24216F2761}" destId="{BA920C5A-C591-42EC-9797-227AAADA69A8}" srcOrd="2" destOrd="0" presId="urn:microsoft.com/office/officeart/2005/8/layout/vList5"/>
    <dgm:cxn modelId="{DD419A7E-431B-314B-A90A-0A2C91FE2252}" type="presParOf" srcId="{BA920C5A-C591-42EC-9797-227AAADA69A8}" destId="{1BB108AB-BF78-4A80-8F9F-B9819BD16498}" srcOrd="0" destOrd="0" presId="urn:microsoft.com/office/officeart/2005/8/layout/vList5"/>
    <dgm:cxn modelId="{7292AD09-EE3D-BD43-A585-A8B0EC87C14E}" type="presParOf" srcId="{BA920C5A-C591-42EC-9797-227AAADA69A8}" destId="{25EC1C75-C0B9-43CD-B509-087A7FB85595}" srcOrd="1" destOrd="0" presId="urn:microsoft.com/office/officeart/2005/8/layout/vList5"/>
    <dgm:cxn modelId="{947D5C19-1E20-B744-B1F6-B6D6CEFC6960}" type="presParOf" srcId="{7E494648-4EFA-4913-89FF-1A24216F2761}" destId="{EC62464B-DCDA-4397-B3F9-DAE9112DE641}" srcOrd="3" destOrd="0" presId="urn:microsoft.com/office/officeart/2005/8/layout/vList5"/>
    <dgm:cxn modelId="{291A794F-9B75-244A-93CE-6AE0F534A121}" type="presParOf" srcId="{7E494648-4EFA-4913-89FF-1A24216F2761}" destId="{AC11CA52-19B1-4D00-BFEE-6165DD2E7506}" srcOrd="4" destOrd="0" presId="urn:microsoft.com/office/officeart/2005/8/layout/vList5"/>
    <dgm:cxn modelId="{69603624-5BBE-EF46-AC0D-8CAFB76DBC1F}" type="presParOf" srcId="{AC11CA52-19B1-4D00-BFEE-6165DD2E7506}" destId="{3B5FCF97-2F00-4968-BFE6-89C626722533}" srcOrd="0" destOrd="0" presId="urn:microsoft.com/office/officeart/2005/8/layout/vList5"/>
    <dgm:cxn modelId="{1582DD97-D97E-BB48-95E7-6AFE618AC748}" type="presParOf" srcId="{AC11CA52-19B1-4D00-BFEE-6165DD2E7506}" destId="{66CA31E9-70CF-497A-B003-B6AD0A22A6C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F76EA7-8F6D-4EB0-B3A6-F9E0CFAABCD4}" type="doc">
      <dgm:prSet loTypeId="urn:microsoft.com/office/officeart/2005/8/layout/arrow2" loCatId="process" qsTypeId="urn:microsoft.com/office/officeart/2005/8/quickstyle/simple1" qsCatId="simple" csTypeId="urn:microsoft.com/office/officeart/2005/8/colors/accent0_1" csCatId="mainScheme" phldr="1"/>
      <dgm:spPr/>
    </dgm:pt>
    <dgm:pt modelId="{DBE262A2-9FE3-4A51-851A-D320B59A0E10}">
      <dgm:prSet phldrT="[Text]"/>
      <dgm:spPr/>
      <dgm:t>
        <a:bodyPr/>
        <a:lstStyle/>
        <a:p>
          <a:r>
            <a:rPr lang="de-DE" dirty="0" smtClean="0"/>
            <a:t>Finde eine Lösung</a:t>
          </a:r>
          <a:endParaRPr lang="de-DE" dirty="0"/>
        </a:p>
      </dgm:t>
    </dgm:pt>
    <dgm:pt modelId="{EE553EDE-9C78-4F63-81BD-14DBC4B57FE8}" type="parTrans" cxnId="{8BFCFE7C-C4BD-4685-9757-7DA80327BFD5}">
      <dgm:prSet/>
      <dgm:spPr/>
      <dgm:t>
        <a:bodyPr/>
        <a:lstStyle/>
        <a:p>
          <a:endParaRPr lang="de-DE"/>
        </a:p>
      </dgm:t>
    </dgm:pt>
    <dgm:pt modelId="{657D0A23-2C1E-4944-953F-FB226FC42D00}" type="sibTrans" cxnId="{8BFCFE7C-C4BD-4685-9757-7DA80327BFD5}">
      <dgm:prSet/>
      <dgm:spPr/>
      <dgm:t>
        <a:bodyPr/>
        <a:lstStyle/>
        <a:p>
          <a:endParaRPr lang="de-DE"/>
        </a:p>
      </dgm:t>
    </dgm:pt>
    <dgm:pt modelId="{DA56DA21-D662-4D7D-9E01-DB91EBA8591B}">
      <dgm:prSet phldrT="[Text]"/>
      <dgm:spPr/>
      <dgm:t>
        <a:bodyPr/>
        <a:lstStyle/>
        <a:p>
          <a:r>
            <a:rPr lang="de-DE" dirty="0" smtClean="0"/>
            <a:t>Finde alle Lösungen</a:t>
          </a:r>
          <a:endParaRPr lang="de-DE" dirty="0"/>
        </a:p>
      </dgm:t>
    </dgm:pt>
    <dgm:pt modelId="{27D9D687-591C-49E5-AE9A-D84047941213}" type="parTrans" cxnId="{80A48D65-7F3F-4A5F-BB42-AA938628038C}">
      <dgm:prSet/>
      <dgm:spPr/>
      <dgm:t>
        <a:bodyPr/>
        <a:lstStyle/>
        <a:p>
          <a:endParaRPr lang="de-DE"/>
        </a:p>
      </dgm:t>
    </dgm:pt>
    <dgm:pt modelId="{5E18DA25-666B-4576-88BB-89169EA38E91}" type="sibTrans" cxnId="{80A48D65-7F3F-4A5F-BB42-AA938628038C}">
      <dgm:prSet/>
      <dgm:spPr/>
      <dgm:t>
        <a:bodyPr/>
        <a:lstStyle/>
        <a:p>
          <a:endParaRPr lang="de-DE"/>
        </a:p>
      </dgm:t>
    </dgm:pt>
    <dgm:pt modelId="{0468DE21-DFFD-4227-B632-7C068FAAA889}">
      <dgm:prSet phldrT="[Text]"/>
      <dgm:spPr/>
      <dgm:t>
        <a:bodyPr/>
        <a:lstStyle/>
        <a:p>
          <a:r>
            <a:rPr lang="de-DE" dirty="0" smtClean="0"/>
            <a:t>Wie kannst du dir sicher sein, dass du alle Lösungen gefunden hast?</a:t>
          </a:r>
          <a:endParaRPr lang="de-DE" dirty="0"/>
        </a:p>
      </dgm:t>
    </dgm:pt>
    <dgm:pt modelId="{A9833F36-61D4-457D-B588-4E31DCE29933}" type="parTrans" cxnId="{F876CFF8-E175-4BB0-9D1C-C918286EAD6D}">
      <dgm:prSet/>
      <dgm:spPr/>
      <dgm:t>
        <a:bodyPr/>
        <a:lstStyle/>
        <a:p>
          <a:endParaRPr lang="de-DE"/>
        </a:p>
      </dgm:t>
    </dgm:pt>
    <dgm:pt modelId="{29844495-63C8-4FAE-AFA2-7CCB9436F6B2}" type="sibTrans" cxnId="{F876CFF8-E175-4BB0-9D1C-C918286EAD6D}">
      <dgm:prSet/>
      <dgm:spPr/>
      <dgm:t>
        <a:bodyPr/>
        <a:lstStyle/>
        <a:p>
          <a:endParaRPr lang="de-DE"/>
        </a:p>
      </dgm:t>
    </dgm:pt>
    <dgm:pt modelId="{ECE741C0-1C3D-4A89-A109-2D9BBC7E8E85}">
      <dgm:prSet phldrT="[Text]"/>
      <dgm:spPr/>
      <dgm:t>
        <a:bodyPr/>
        <a:lstStyle/>
        <a:p>
          <a:r>
            <a:rPr lang="de-DE" dirty="0" smtClean="0"/>
            <a:t>Finde mehrere Lösungen</a:t>
          </a:r>
          <a:endParaRPr lang="de-DE" dirty="0"/>
        </a:p>
      </dgm:t>
    </dgm:pt>
    <dgm:pt modelId="{FFD44E67-E207-4DDE-B628-96EE593C72A6}" type="parTrans" cxnId="{C93DF3BB-75BE-4FC3-A282-6D34BD6B3D39}">
      <dgm:prSet/>
      <dgm:spPr/>
      <dgm:t>
        <a:bodyPr/>
        <a:lstStyle/>
        <a:p>
          <a:endParaRPr lang="de-DE"/>
        </a:p>
      </dgm:t>
    </dgm:pt>
    <dgm:pt modelId="{8412B881-7514-44A7-A6C0-753B46D2BD58}" type="sibTrans" cxnId="{C93DF3BB-75BE-4FC3-A282-6D34BD6B3D39}">
      <dgm:prSet/>
      <dgm:spPr/>
      <dgm:t>
        <a:bodyPr/>
        <a:lstStyle/>
        <a:p>
          <a:endParaRPr lang="de-DE"/>
        </a:p>
      </dgm:t>
    </dgm:pt>
    <dgm:pt modelId="{4F51EF54-0650-475A-B5E9-F30987AFE29B}" type="pres">
      <dgm:prSet presAssocID="{F1F76EA7-8F6D-4EB0-B3A6-F9E0CFAABCD4}" presName="arrowDiagram" presStyleCnt="0">
        <dgm:presLayoutVars>
          <dgm:chMax val="5"/>
          <dgm:dir/>
          <dgm:resizeHandles val="exact"/>
        </dgm:presLayoutVars>
      </dgm:prSet>
      <dgm:spPr/>
    </dgm:pt>
    <dgm:pt modelId="{419ED116-3EC2-447F-BCA8-AADF1EC51CEC}" type="pres">
      <dgm:prSet presAssocID="{F1F76EA7-8F6D-4EB0-B3A6-F9E0CFAABCD4}" presName="arrow" presStyleLbl="bgShp" presStyleIdx="0" presStyleCnt="1" custLinFactNeighborY="1174"/>
      <dgm:spPr/>
    </dgm:pt>
    <dgm:pt modelId="{F9AC4586-CFDF-4B85-A5FE-F304BC702AE8}" type="pres">
      <dgm:prSet presAssocID="{F1F76EA7-8F6D-4EB0-B3A6-F9E0CFAABCD4}" presName="arrowDiagram4" presStyleCnt="0"/>
      <dgm:spPr/>
    </dgm:pt>
    <dgm:pt modelId="{117FAEA8-086A-49B6-AAF5-F0ADC73C63DB}" type="pres">
      <dgm:prSet presAssocID="{DBE262A2-9FE3-4A51-851A-D320B59A0E10}" presName="bullet4a" presStyleLbl="node1" presStyleIdx="0" presStyleCnt="4"/>
      <dgm:spPr/>
    </dgm:pt>
    <dgm:pt modelId="{36C4D93F-A8D8-4DFA-9D0C-2E89DB55A592}" type="pres">
      <dgm:prSet presAssocID="{DBE262A2-9FE3-4A51-851A-D320B59A0E10}" presName="textBox4a" presStyleLbl="revTx" presStyleIdx="0" presStyleCnt="4" custLinFactNeighborX="4834" custLinFactNeighborY="-3263">
        <dgm:presLayoutVars>
          <dgm:bulletEnabled val="1"/>
        </dgm:presLayoutVars>
      </dgm:prSet>
      <dgm:spPr/>
      <dgm:t>
        <a:bodyPr/>
        <a:lstStyle/>
        <a:p>
          <a:endParaRPr lang="de-DE"/>
        </a:p>
      </dgm:t>
    </dgm:pt>
    <dgm:pt modelId="{2DB87E9E-C31F-4E90-9F97-BC7BA872CFC7}" type="pres">
      <dgm:prSet presAssocID="{ECE741C0-1C3D-4A89-A109-2D9BBC7E8E85}" presName="bullet4b" presStyleLbl="node1" presStyleIdx="1" presStyleCnt="4"/>
      <dgm:spPr/>
    </dgm:pt>
    <dgm:pt modelId="{3426528B-90FC-4450-BFE4-EAF7E1D7B216}" type="pres">
      <dgm:prSet presAssocID="{ECE741C0-1C3D-4A89-A109-2D9BBC7E8E85}" presName="textBox4b" presStyleLbl="revTx" presStyleIdx="1" presStyleCnt="4" custLinFactNeighborX="3503" custLinFactNeighborY="-3255">
        <dgm:presLayoutVars>
          <dgm:bulletEnabled val="1"/>
        </dgm:presLayoutVars>
      </dgm:prSet>
      <dgm:spPr/>
      <dgm:t>
        <a:bodyPr/>
        <a:lstStyle/>
        <a:p>
          <a:endParaRPr lang="de-DE"/>
        </a:p>
      </dgm:t>
    </dgm:pt>
    <dgm:pt modelId="{E565E89A-1D01-4160-8BA5-B667E538F404}" type="pres">
      <dgm:prSet presAssocID="{DA56DA21-D662-4D7D-9E01-DB91EBA8591B}" presName="bullet4c" presStyleLbl="node1" presStyleIdx="2" presStyleCnt="4"/>
      <dgm:spPr/>
    </dgm:pt>
    <dgm:pt modelId="{D5848A7B-FC56-4DDA-B1F2-32EBEBA986E8}" type="pres">
      <dgm:prSet presAssocID="{DA56DA21-D662-4D7D-9E01-DB91EBA8591B}" presName="textBox4c" presStyleLbl="revTx" presStyleIdx="2" presStyleCnt="4" custLinFactNeighborX="6361" custLinFactNeighborY="-2251">
        <dgm:presLayoutVars>
          <dgm:bulletEnabled val="1"/>
        </dgm:presLayoutVars>
      </dgm:prSet>
      <dgm:spPr/>
      <dgm:t>
        <a:bodyPr/>
        <a:lstStyle/>
        <a:p>
          <a:endParaRPr lang="de-DE"/>
        </a:p>
      </dgm:t>
    </dgm:pt>
    <dgm:pt modelId="{756DC26E-FB82-4CB4-8CBA-BE892F37B93E}" type="pres">
      <dgm:prSet presAssocID="{0468DE21-DFFD-4227-B632-7C068FAAA889}" presName="bullet4d" presStyleLbl="node1" presStyleIdx="3" presStyleCnt="4"/>
      <dgm:spPr/>
    </dgm:pt>
    <dgm:pt modelId="{B744F3B6-C1BB-4275-B84F-7E0EC9A493EE}" type="pres">
      <dgm:prSet presAssocID="{0468DE21-DFFD-4227-B632-7C068FAAA889}" presName="textBox4d" presStyleLbl="revTx" presStyleIdx="3" presStyleCnt="4" custLinFactNeighborX="4030" custLinFactNeighborY="-3757">
        <dgm:presLayoutVars>
          <dgm:bulletEnabled val="1"/>
        </dgm:presLayoutVars>
      </dgm:prSet>
      <dgm:spPr/>
      <dgm:t>
        <a:bodyPr/>
        <a:lstStyle/>
        <a:p>
          <a:endParaRPr lang="de-DE"/>
        </a:p>
      </dgm:t>
    </dgm:pt>
  </dgm:ptLst>
  <dgm:cxnLst>
    <dgm:cxn modelId="{7D9839FF-EF01-8C42-BDFA-1C4D276BA109}" type="presOf" srcId="{DA56DA21-D662-4D7D-9E01-DB91EBA8591B}" destId="{D5848A7B-FC56-4DDA-B1F2-32EBEBA986E8}" srcOrd="0" destOrd="0" presId="urn:microsoft.com/office/officeart/2005/8/layout/arrow2"/>
    <dgm:cxn modelId="{80A48D65-7F3F-4A5F-BB42-AA938628038C}" srcId="{F1F76EA7-8F6D-4EB0-B3A6-F9E0CFAABCD4}" destId="{DA56DA21-D662-4D7D-9E01-DB91EBA8591B}" srcOrd="2" destOrd="0" parTransId="{27D9D687-591C-49E5-AE9A-D84047941213}" sibTransId="{5E18DA25-666B-4576-88BB-89169EA38E91}"/>
    <dgm:cxn modelId="{C93DF3BB-75BE-4FC3-A282-6D34BD6B3D39}" srcId="{F1F76EA7-8F6D-4EB0-B3A6-F9E0CFAABCD4}" destId="{ECE741C0-1C3D-4A89-A109-2D9BBC7E8E85}" srcOrd="1" destOrd="0" parTransId="{FFD44E67-E207-4DDE-B628-96EE593C72A6}" sibTransId="{8412B881-7514-44A7-A6C0-753B46D2BD58}"/>
    <dgm:cxn modelId="{0C6C6A6B-F86B-7642-852A-A33DDAEBEFA8}" type="presOf" srcId="{ECE741C0-1C3D-4A89-A109-2D9BBC7E8E85}" destId="{3426528B-90FC-4450-BFE4-EAF7E1D7B216}" srcOrd="0" destOrd="0" presId="urn:microsoft.com/office/officeart/2005/8/layout/arrow2"/>
    <dgm:cxn modelId="{8BFCFE7C-C4BD-4685-9757-7DA80327BFD5}" srcId="{F1F76EA7-8F6D-4EB0-B3A6-F9E0CFAABCD4}" destId="{DBE262A2-9FE3-4A51-851A-D320B59A0E10}" srcOrd="0" destOrd="0" parTransId="{EE553EDE-9C78-4F63-81BD-14DBC4B57FE8}" sibTransId="{657D0A23-2C1E-4944-953F-FB226FC42D00}"/>
    <dgm:cxn modelId="{5169E69E-7DC6-2340-A332-D7470CA90B74}" type="presOf" srcId="{DBE262A2-9FE3-4A51-851A-D320B59A0E10}" destId="{36C4D93F-A8D8-4DFA-9D0C-2E89DB55A592}" srcOrd="0" destOrd="0" presId="urn:microsoft.com/office/officeart/2005/8/layout/arrow2"/>
    <dgm:cxn modelId="{B0291B59-41BE-9A42-947D-B889845D50D4}" type="presOf" srcId="{0468DE21-DFFD-4227-B632-7C068FAAA889}" destId="{B744F3B6-C1BB-4275-B84F-7E0EC9A493EE}" srcOrd="0" destOrd="0" presId="urn:microsoft.com/office/officeart/2005/8/layout/arrow2"/>
    <dgm:cxn modelId="{3C00B13A-43AC-8B45-AB31-94A2D30C0E3F}" type="presOf" srcId="{F1F76EA7-8F6D-4EB0-B3A6-F9E0CFAABCD4}" destId="{4F51EF54-0650-475A-B5E9-F30987AFE29B}" srcOrd="0" destOrd="0" presId="urn:microsoft.com/office/officeart/2005/8/layout/arrow2"/>
    <dgm:cxn modelId="{F876CFF8-E175-4BB0-9D1C-C918286EAD6D}" srcId="{F1F76EA7-8F6D-4EB0-B3A6-F9E0CFAABCD4}" destId="{0468DE21-DFFD-4227-B632-7C068FAAA889}" srcOrd="3" destOrd="0" parTransId="{A9833F36-61D4-457D-B588-4E31DCE29933}" sibTransId="{29844495-63C8-4FAE-AFA2-7CCB9436F6B2}"/>
    <dgm:cxn modelId="{87E85B0D-4547-7D4A-B412-EA8F0B75FCB2}" type="presParOf" srcId="{4F51EF54-0650-475A-B5E9-F30987AFE29B}" destId="{419ED116-3EC2-447F-BCA8-AADF1EC51CEC}" srcOrd="0" destOrd="0" presId="urn:microsoft.com/office/officeart/2005/8/layout/arrow2"/>
    <dgm:cxn modelId="{A44051A0-835E-7B4A-B9E7-635DDBE3C7C5}" type="presParOf" srcId="{4F51EF54-0650-475A-B5E9-F30987AFE29B}" destId="{F9AC4586-CFDF-4B85-A5FE-F304BC702AE8}" srcOrd="1" destOrd="0" presId="urn:microsoft.com/office/officeart/2005/8/layout/arrow2"/>
    <dgm:cxn modelId="{7BEAFAA2-2338-9D45-A1CE-8ADA75520FC5}" type="presParOf" srcId="{F9AC4586-CFDF-4B85-A5FE-F304BC702AE8}" destId="{117FAEA8-086A-49B6-AAF5-F0ADC73C63DB}" srcOrd="0" destOrd="0" presId="urn:microsoft.com/office/officeart/2005/8/layout/arrow2"/>
    <dgm:cxn modelId="{41A05CDE-71D1-E249-98D1-6DCDAF880E45}" type="presParOf" srcId="{F9AC4586-CFDF-4B85-A5FE-F304BC702AE8}" destId="{36C4D93F-A8D8-4DFA-9D0C-2E89DB55A592}" srcOrd="1" destOrd="0" presId="urn:microsoft.com/office/officeart/2005/8/layout/arrow2"/>
    <dgm:cxn modelId="{A4DDEED9-38CE-E448-AE5C-77B499978C33}" type="presParOf" srcId="{F9AC4586-CFDF-4B85-A5FE-F304BC702AE8}" destId="{2DB87E9E-C31F-4E90-9F97-BC7BA872CFC7}" srcOrd="2" destOrd="0" presId="urn:microsoft.com/office/officeart/2005/8/layout/arrow2"/>
    <dgm:cxn modelId="{57A49EBD-3006-1948-A923-85F968D36AEA}" type="presParOf" srcId="{F9AC4586-CFDF-4B85-A5FE-F304BC702AE8}" destId="{3426528B-90FC-4450-BFE4-EAF7E1D7B216}" srcOrd="3" destOrd="0" presId="urn:microsoft.com/office/officeart/2005/8/layout/arrow2"/>
    <dgm:cxn modelId="{5BE32B6B-6100-604D-A071-680722732201}" type="presParOf" srcId="{F9AC4586-CFDF-4B85-A5FE-F304BC702AE8}" destId="{E565E89A-1D01-4160-8BA5-B667E538F404}" srcOrd="4" destOrd="0" presId="urn:microsoft.com/office/officeart/2005/8/layout/arrow2"/>
    <dgm:cxn modelId="{FDC0D545-7028-FD4B-B1E6-0639E187C732}" type="presParOf" srcId="{F9AC4586-CFDF-4B85-A5FE-F304BC702AE8}" destId="{D5848A7B-FC56-4DDA-B1F2-32EBEBA986E8}" srcOrd="5" destOrd="0" presId="urn:microsoft.com/office/officeart/2005/8/layout/arrow2"/>
    <dgm:cxn modelId="{A7B21298-D089-7F4A-85AF-D8C9126DCFB3}" type="presParOf" srcId="{F9AC4586-CFDF-4B85-A5FE-F304BC702AE8}" destId="{756DC26E-FB82-4CB4-8CBA-BE892F37B93E}" srcOrd="6" destOrd="0" presId="urn:microsoft.com/office/officeart/2005/8/layout/arrow2"/>
    <dgm:cxn modelId="{6E934DA1-5C79-AE47-9685-1A6F6A24AC12}" type="presParOf" srcId="{F9AC4586-CFDF-4B85-A5FE-F304BC702AE8}" destId="{B744F3B6-C1BB-4275-B84F-7E0EC9A493EE}"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3AA6C0-1F5F-4D74-BB5F-F3E5504FF922}">
      <dsp:nvSpPr>
        <dsp:cNvPr id="0" name=""/>
        <dsp:cNvSpPr/>
      </dsp:nvSpPr>
      <dsp:spPr>
        <a:xfrm rot="5400000">
          <a:off x="4857108" y="-1871314"/>
          <a:ext cx="1058180" cy="5069363"/>
        </a:xfrm>
        <a:prstGeom prst="round2SameRect">
          <a:avLst/>
        </a:prstGeom>
        <a:solidFill>
          <a:schemeClr val="accent5">
            <a:lumMod val="60000"/>
            <a:lumOff val="4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de-DE" sz="1800" kern="1200" dirty="0" smtClean="0">
              <a:solidFill>
                <a:schemeClr val="tx1"/>
              </a:solidFill>
              <a:latin typeface="Calibri" panose="020F0502020204030204" pitchFamily="34" charset="0"/>
            </a:rPr>
            <a:t>Was möchte ich üben?</a:t>
          </a:r>
          <a:endParaRPr lang="de-DE" sz="1800" kern="1200" dirty="0">
            <a:solidFill>
              <a:schemeClr val="tx1"/>
            </a:solidFill>
            <a:latin typeface="Calibri" panose="020F0502020204030204" pitchFamily="34" charset="0"/>
          </a:endParaRPr>
        </a:p>
        <a:p>
          <a:pPr marL="171450" lvl="1" indent="-171450" algn="l" defTabSz="800100">
            <a:lnSpc>
              <a:spcPct val="90000"/>
            </a:lnSpc>
            <a:spcBef>
              <a:spcPct val="0"/>
            </a:spcBef>
            <a:spcAft>
              <a:spcPct val="15000"/>
            </a:spcAft>
            <a:buChar char="••"/>
          </a:pPr>
          <a:r>
            <a:rPr lang="de-DE" sz="1800" kern="1200" dirty="0" smtClean="0">
              <a:solidFill>
                <a:schemeClr val="tx1"/>
              </a:solidFill>
              <a:latin typeface="Calibri" panose="020F0502020204030204" pitchFamily="34" charset="0"/>
            </a:rPr>
            <a:t>Was möchte ich entdecken lassen?</a:t>
          </a:r>
          <a:endParaRPr lang="de-DE" sz="1800" kern="1200" dirty="0">
            <a:solidFill>
              <a:schemeClr val="tx1"/>
            </a:solidFill>
            <a:latin typeface="Calibri" panose="020F0502020204030204" pitchFamily="34" charset="0"/>
          </a:endParaRPr>
        </a:p>
      </dsp:txBody>
      <dsp:txXfrm rot="-5400000">
        <a:off x="2851517" y="185933"/>
        <a:ext cx="5017707" cy="954868"/>
      </dsp:txXfrm>
    </dsp:sp>
    <dsp:sp modelId="{19A336B8-A6CD-498B-96F1-637E20B1A15A}">
      <dsp:nvSpPr>
        <dsp:cNvPr id="0" name=""/>
        <dsp:cNvSpPr/>
      </dsp:nvSpPr>
      <dsp:spPr>
        <a:xfrm>
          <a:off x="0" y="2004"/>
          <a:ext cx="2851516" cy="1322725"/>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de-DE" sz="3400" b="1" kern="1200" dirty="0" smtClean="0">
              <a:solidFill>
                <a:schemeClr val="tx1"/>
              </a:solidFill>
              <a:latin typeface="Calibri" panose="020F0502020204030204" pitchFamily="34" charset="0"/>
            </a:rPr>
            <a:t>I. Zielklärung </a:t>
          </a:r>
          <a:endParaRPr lang="de-DE" sz="3400" b="1" kern="1200" dirty="0">
            <a:solidFill>
              <a:schemeClr val="tx1"/>
            </a:solidFill>
            <a:latin typeface="Calibri" panose="020F0502020204030204" pitchFamily="34" charset="0"/>
          </a:endParaRPr>
        </a:p>
      </dsp:txBody>
      <dsp:txXfrm>
        <a:off x="64570" y="66574"/>
        <a:ext cx="2722376" cy="1193585"/>
      </dsp:txXfrm>
    </dsp:sp>
    <dsp:sp modelId="{25EC1C75-C0B9-43CD-B509-087A7FB85595}">
      <dsp:nvSpPr>
        <dsp:cNvPr id="0" name=""/>
        <dsp:cNvSpPr/>
      </dsp:nvSpPr>
      <dsp:spPr>
        <a:xfrm rot="5400000">
          <a:off x="4857108" y="-482453"/>
          <a:ext cx="1058180" cy="506936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de-DE" sz="1800" kern="1200" dirty="0" smtClean="0">
              <a:solidFill>
                <a:schemeClr val="tx1"/>
              </a:solidFill>
              <a:latin typeface="Calibri" panose="020F0502020204030204" pitchFamily="34" charset="0"/>
            </a:rPr>
            <a:t>vorhandene Aufgaben modifizieren</a:t>
          </a:r>
          <a:endParaRPr lang="de-DE" sz="1800" kern="1200" dirty="0">
            <a:solidFill>
              <a:schemeClr val="tx1"/>
            </a:solidFill>
            <a:latin typeface="Calibri" panose="020F0502020204030204" pitchFamily="34" charset="0"/>
          </a:endParaRPr>
        </a:p>
        <a:p>
          <a:pPr marL="171450" lvl="1" indent="-171450" algn="l" defTabSz="800100">
            <a:lnSpc>
              <a:spcPct val="90000"/>
            </a:lnSpc>
            <a:spcBef>
              <a:spcPct val="0"/>
            </a:spcBef>
            <a:spcAft>
              <a:spcPct val="15000"/>
            </a:spcAft>
            <a:buChar char="••"/>
          </a:pPr>
          <a:r>
            <a:rPr lang="de-DE" sz="1800" kern="1200" dirty="0" smtClean="0">
              <a:solidFill>
                <a:schemeClr val="tx1"/>
              </a:solidFill>
              <a:latin typeface="Calibri" panose="020F0502020204030204" pitchFamily="34" charset="0"/>
            </a:rPr>
            <a:t>neue Aufgaben konstruieren</a:t>
          </a:r>
          <a:endParaRPr lang="de-DE" sz="1800" kern="1200" dirty="0">
            <a:solidFill>
              <a:schemeClr val="tx1"/>
            </a:solidFill>
            <a:latin typeface="Calibri" panose="020F0502020204030204" pitchFamily="34" charset="0"/>
          </a:endParaRPr>
        </a:p>
      </dsp:txBody>
      <dsp:txXfrm rot="-5400000">
        <a:off x="2851517" y="1574794"/>
        <a:ext cx="5017707" cy="954868"/>
      </dsp:txXfrm>
    </dsp:sp>
    <dsp:sp modelId="{1BB108AB-BF78-4A80-8F9F-B9819BD16498}">
      <dsp:nvSpPr>
        <dsp:cNvPr id="0" name=""/>
        <dsp:cNvSpPr/>
      </dsp:nvSpPr>
      <dsp:spPr>
        <a:xfrm>
          <a:off x="0" y="1390865"/>
          <a:ext cx="2851516" cy="1322725"/>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de-DE" sz="3400" b="1" kern="1200" dirty="0" smtClean="0">
              <a:solidFill>
                <a:schemeClr val="tx1"/>
              </a:solidFill>
              <a:latin typeface="Calibri" panose="020F0502020204030204" pitchFamily="34" charset="0"/>
            </a:rPr>
            <a:t>II. Aufgaben konstruieren</a:t>
          </a:r>
          <a:endParaRPr lang="de-DE" sz="3400" b="1" kern="1200" dirty="0">
            <a:solidFill>
              <a:schemeClr val="tx1"/>
            </a:solidFill>
            <a:latin typeface="Calibri" panose="020F0502020204030204" pitchFamily="34" charset="0"/>
          </a:endParaRPr>
        </a:p>
      </dsp:txBody>
      <dsp:txXfrm>
        <a:off x="64570" y="1455435"/>
        <a:ext cx="2722376" cy="1193585"/>
      </dsp:txXfrm>
    </dsp:sp>
    <dsp:sp modelId="{66CA31E9-70CF-497A-B003-B6AD0A22A6C0}">
      <dsp:nvSpPr>
        <dsp:cNvPr id="0" name=""/>
        <dsp:cNvSpPr/>
      </dsp:nvSpPr>
      <dsp:spPr>
        <a:xfrm rot="5400000">
          <a:off x="4857108" y="906407"/>
          <a:ext cx="1058180" cy="506936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de-DE" sz="1800" kern="1200" dirty="0" smtClean="0">
              <a:solidFill>
                <a:schemeClr val="tx1"/>
              </a:solidFill>
              <a:latin typeface="Calibri" panose="020F0502020204030204" pitchFamily="34" charset="0"/>
            </a:rPr>
            <a:t>Wird die gewünschte Zieltätigkeit tatsächlich ausgeführt?</a:t>
          </a:r>
          <a:endParaRPr lang="de-DE" sz="1800" kern="1200" dirty="0">
            <a:solidFill>
              <a:schemeClr val="tx1"/>
            </a:solidFill>
            <a:latin typeface="Calibri" panose="020F0502020204030204" pitchFamily="34" charset="0"/>
          </a:endParaRPr>
        </a:p>
        <a:p>
          <a:pPr marL="171450" lvl="1" indent="-171450" algn="l" defTabSz="800100">
            <a:lnSpc>
              <a:spcPct val="90000"/>
            </a:lnSpc>
            <a:spcBef>
              <a:spcPct val="0"/>
            </a:spcBef>
            <a:spcAft>
              <a:spcPct val="15000"/>
            </a:spcAft>
            <a:buChar char="••"/>
          </a:pPr>
          <a:r>
            <a:rPr lang="de-DE" sz="1800" kern="1200" dirty="0" smtClean="0">
              <a:solidFill>
                <a:schemeClr val="tx1"/>
              </a:solidFill>
              <a:latin typeface="Calibri" panose="020F0502020204030204" pitchFamily="34" charset="0"/>
            </a:rPr>
            <a:t>Kann diese auch beobachtet, beschrieben, bewertet und begleitet werden?</a:t>
          </a:r>
          <a:endParaRPr lang="de-DE" sz="1800" kern="1200" dirty="0">
            <a:solidFill>
              <a:schemeClr val="tx1"/>
            </a:solidFill>
            <a:latin typeface="Calibri" panose="020F0502020204030204" pitchFamily="34" charset="0"/>
          </a:endParaRPr>
        </a:p>
      </dsp:txBody>
      <dsp:txXfrm rot="-5400000">
        <a:off x="2851517" y="2963654"/>
        <a:ext cx="5017707" cy="954868"/>
      </dsp:txXfrm>
    </dsp:sp>
    <dsp:sp modelId="{3B5FCF97-2F00-4968-BFE6-89C626722533}">
      <dsp:nvSpPr>
        <dsp:cNvPr id="0" name=""/>
        <dsp:cNvSpPr/>
      </dsp:nvSpPr>
      <dsp:spPr>
        <a:xfrm>
          <a:off x="0" y="2779726"/>
          <a:ext cx="2851516" cy="1322725"/>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de-DE" sz="3400" b="1" kern="1200" dirty="0" smtClean="0">
              <a:solidFill>
                <a:schemeClr val="tx1"/>
              </a:solidFill>
              <a:latin typeface="Calibri" panose="020F0502020204030204" pitchFamily="34" charset="0"/>
            </a:rPr>
            <a:t>III. Prüfen</a:t>
          </a:r>
          <a:endParaRPr lang="de-DE" sz="3400" b="1" kern="1200" dirty="0">
            <a:solidFill>
              <a:schemeClr val="tx1"/>
            </a:solidFill>
            <a:latin typeface="Calibri" panose="020F0502020204030204" pitchFamily="34" charset="0"/>
          </a:endParaRPr>
        </a:p>
      </dsp:txBody>
      <dsp:txXfrm>
        <a:off x="64570" y="2844296"/>
        <a:ext cx="2722376" cy="11935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9ED116-3EC2-447F-BCA8-AADF1EC51CEC}">
      <dsp:nvSpPr>
        <dsp:cNvPr id="0" name=""/>
        <dsp:cNvSpPr/>
      </dsp:nvSpPr>
      <dsp:spPr>
        <a:xfrm>
          <a:off x="300715" y="0"/>
          <a:ext cx="7199097" cy="4499436"/>
        </a:xfrm>
        <a:prstGeom prst="swooshArrow">
          <a:avLst>
            <a:gd name="adj1" fmla="val 25000"/>
            <a:gd name="adj2" fmla="val 25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17FAEA8-086A-49B6-AAF5-F0ADC73C63DB}">
      <dsp:nvSpPr>
        <dsp:cNvPr id="0" name=""/>
        <dsp:cNvSpPr/>
      </dsp:nvSpPr>
      <dsp:spPr>
        <a:xfrm>
          <a:off x="1009826" y="3345780"/>
          <a:ext cx="165579" cy="165579"/>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C4D93F-A8D8-4DFA-9D0C-2E89DB55A592}">
      <dsp:nvSpPr>
        <dsp:cNvPr id="0" name=""/>
        <dsp:cNvSpPr/>
      </dsp:nvSpPr>
      <dsp:spPr>
        <a:xfrm>
          <a:off x="1152124" y="3393627"/>
          <a:ext cx="1231045" cy="10708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737" tIns="0" rIns="0" bIns="0" numCol="1" spcCol="1270" anchor="t" anchorCtr="0">
          <a:noAutofit/>
        </a:bodyPr>
        <a:lstStyle/>
        <a:p>
          <a:pPr lvl="0" algn="l" defTabSz="977900">
            <a:lnSpc>
              <a:spcPct val="90000"/>
            </a:lnSpc>
            <a:spcBef>
              <a:spcPct val="0"/>
            </a:spcBef>
            <a:spcAft>
              <a:spcPct val="35000"/>
            </a:spcAft>
          </a:pPr>
          <a:r>
            <a:rPr lang="de-DE" sz="2200" kern="1200" dirty="0" smtClean="0"/>
            <a:t>Finde eine Lösung</a:t>
          </a:r>
          <a:endParaRPr lang="de-DE" sz="2200" kern="1200" dirty="0"/>
        </a:p>
      </dsp:txBody>
      <dsp:txXfrm>
        <a:off x="1152124" y="3393627"/>
        <a:ext cx="1231045" cy="1070865"/>
      </dsp:txXfrm>
    </dsp:sp>
    <dsp:sp modelId="{2DB87E9E-C31F-4E90-9F97-BC7BA872CFC7}">
      <dsp:nvSpPr>
        <dsp:cNvPr id="0" name=""/>
        <dsp:cNvSpPr/>
      </dsp:nvSpPr>
      <dsp:spPr>
        <a:xfrm>
          <a:off x="2179679" y="2299211"/>
          <a:ext cx="287963" cy="287963"/>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26528B-90FC-4450-BFE4-EAF7E1D7B216}">
      <dsp:nvSpPr>
        <dsp:cNvPr id="0" name=""/>
        <dsp:cNvSpPr/>
      </dsp:nvSpPr>
      <dsp:spPr>
        <a:xfrm>
          <a:off x="2376620" y="2376263"/>
          <a:ext cx="1511810" cy="2056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586" tIns="0" rIns="0" bIns="0" numCol="1" spcCol="1270" anchor="t" anchorCtr="0">
          <a:noAutofit/>
        </a:bodyPr>
        <a:lstStyle/>
        <a:p>
          <a:pPr lvl="0" algn="l" defTabSz="977900">
            <a:lnSpc>
              <a:spcPct val="90000"/>
            </a:lnSpc>
            <a:spcBef>
              <a:spcPct val="0"/>
            </a:spcBef>
            <a:spcAft>
              <a:spcPct val="35000"/>
            </a:spcAft>
          </a:pPr>
          <a:r>
            <a:rPr lang="de-DE" sz="2200" kern="1200" dirty="0" smtClean="0"/>
            <a:t>Finde mehrere Lösungen</a:t>
          </a:r>
          <a:endParaRPr lang="de-DE" sz="2200" kern="1200" dirty="0"/>
        </a:p>
      </dsp:txBody>
      <dsp:txXfrm>
        <a:off x="2376620" y="2376263"/>
        <a:ext cx="1511810" cy="2056242"/>
      </dsp:txXfrm>
    </dsp:sp>
    <dsp:sp modelId="{E565E89A-1D01-4160-8BA5-B667E538F404}">
      <dsp:nvSpPr>
        <dsp:cNvPr id="0" name=""/>
        <dsp:cNvSpPr/>
      </dsp:nvSpPr>
      <dsp:spPr>
        <a:xfrm>
          <a:off x="3673492" y="1528008"/>
          <a:ext cx="381552" cy="381552"/>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848A7B-FC56-4DDA-B1F2-32EBEBA986E8}">
      <dsp:nvSpPr>
        <dsp:cNvPr id="0" name=""/>
        <dsp:cNvSpPr/>
      </dsp:nvSpPr>
      <dsp:spPr>
        <a:xfrm>
          <a:off x="3960434" y="1656192"/>
          <a:ext cx="1511810" cy="2780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177" tIns="0" rIns="0" bIns="0" numCol="1" spcCol="1270" anchor="t" anchorCtr="0">
          <a:noAutofit/>
        </a:bodyPr>
        <a:lstStyle/>
        <a:p>
          <a:pPr lvl="0" algn="l" defTabSz="977900">
            <a:lnSpc>
              <a:spcPct val="90000"/>
            </a:lnSpc>
            <a:spcBef>
              <a:spcPct val="0"/>
            </a:spcBef>
            <a:spcAft>
              <a:spcPct val="35000"/>
            </a:spcAft>
          </a:pPr>
          <a:r>
            <a:rPr lang="de-DE" sz="2200" kern="1200" dirty="0" smtClean="0"/>
            <a:t>Finde alle Lösungen</a:t>
          </a:r>
          <a:endParaRPr lang="de-DE" sz="2200" kern="1200" dirty="0"/>
        </a:p>
      </dsp:txBody>
      <dsp:txXfrm>
        <a:off x="3960434" y="1656192"/>
        <a:ext cx="1511810" cy="2780651"/>
      </dsp:txXfrm>
    </dsp:sp>
    <dsp:sp modelId="{756DC26E-FB82-4CB4-8CBA-BE892F37B93E}">
      <dsp:nvSpPr>
        <dsp:cNvPr id="0" name=""/>
        <dsp:cNvSpPr/>
      </dsp:nvSpPr>
      <dsp:spPr>
        <a:xfrm>
          <a:off x="5300488" y="1017772"/>
          <a:ext cx="511135" cy="511135"/>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44F3B6-C1BB-4275-B84F-7E0EC9A493EE}">
      <dsp:nvSpPr>
        <dsp:cNvPr id="0" name=""/>
        <dsp:cNvSpPr/>
      </dsp:nvSpPr>
      <dsp:spPr>
        <a:xfrm>
          <a:off x="5616982" y="1152135"/>
          <a:ext cx="1511810" cy="32260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840" tIns="0" rIns="0" bIns="0" numCol="1" spcCol="1270" anchor="t" anchorCtr="0">
          <a:noAutofit/>
        </a:bodyPr>
        <a:lstStyle/>
        <a:p>
          <a:pPr lvl="0" algn="l" defTabSz="977900">
            <a:lnSpc>
              <a:spcPct val="90000"/>
            </a:lnSpc>
            <a:spcBef>
              <a:spcPct val="0"/>
            </a:spcBef>
            <a:spcAft>
              <a:spcPct val="35000"/>
            </a:spcAft>
          </a:pPr>
          <a:r>
            <a:rPr lang="de-DE" sz="2200" kern="1200" dirty="0" smtClean="0"/>
            <a:t>Wie kannst du dir sicher sein, dass du alle Lösungen gefunden hast?</a:t>
          </a:r>
          <a:endParaRPr lang="de-DE" sz="2200" kern="1200" dirty="0"/>
        </a:p>
      </dsp:txBody>
      <dsp:txXfrm>
        <a:off x="5616982" y="1152135"/>
        <a:ext cx="1511810" cy="322609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dirty="0">
              <a:latin typeface="Calibri" charset="0"/>
            </a:endParaRPr>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C42287-BBCD-194E-8FCC-4BC0753B332B}" type="datetimeFigureOut">
              <a:rPr lang="de-DE" smtClean="0">
                <a:latin typeface="Calibri" charset="0"/>
              </a:rPr>
              <a:t>17.10.18</a:t>
            </a:fld>
            <a:endParaRPr lang="de-DE" dirty="0">
              <a:latin typeface="Calibri" charset="0"/>
            </a:endParaRPr>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dirty="0">
              <a:latin typeface="Calibri" charset="0"/>
            </a:endParaRPr>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2F6D5D-152F-9C4D-8D9D-F0D4C7E2218B}" type="slidenum">
              <a:rPr lang="de-DE" smtClean="0">
                <a:latin typeface="Calibri" charset="0"/>
              </a:rPr>
              <a:t>‹Nr.›</a:t>
            </a:fld>
            <a:endParaRPr lang="de-DE" dirty="0">
              <a:latin typeface="Calibri" charset="0"/>
            </a:endParaRPr>
          </a:p>
        </p:txBody>
      </p:sp>
    </p:spTree>
    <p:extLst>
      <p:ext uri="{BB962C8B-B14F-4D97-AF65-F5344CB8AC3E}">
        <p14:creationId xmlns:p14="http://schemas.microsoft.com/office/powerpoint/2010/main" val="469402655"/>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05T13:08:02.219"/>
    </inkml:context>
    <inkml:brush xml:id="br0">
      <inkml:brushProperty name="width" value="0.05292" units="cm"/>
      <inkml:brushProperty name="height" value="0.05292" units="cm"/>
      <inkml:brushProperty name="color" value="#FF0000"/>
    </inkml:brush>
    <inkml:context xml:id="ctx1">
      <inkml:inkSource xml:id="inkSrc63">
        <inkml:traceFormat>
          <inkml:channel name="X" type="integer" max="32767" units="in"/>
          <inkml:channel name="Y" type="integer" max="32767" units="in"/>
          <inkml:channel name="F" type="integer" max="32767" units="dev"/>
        </inkml:traceFormat>
        <inkml:channelProperties>
          <inkml:channelProperty channel="X" name="resolution" value="3196.78027" units="1/in"/>
          <inkml:channelProperty channel="Y" name="resolution" value="5041.07666" units="1/in"/>
          <inkml:channelProperty channel="F" name="resolution" value="0" units="1/dev"/>
        </inkml:channelProperties>
      </inkml:inkSource>
      <inkml:timestamp xml:id="ts1" timeString="2012-11-05T13:09:34.692"/>
    </inkml:context>
  </inkml:definitions>
  <inkml:trace contextRef="#ctx0" brushRef="#br0">524 11526 11352,'0'0'5547,"0"0"-387,0 0-387,0 0-4257,0 0-129,0 0-258,0 0-129,0 0-129,-14 68 129,14-68 0,9 53 0,-9-53-129,0 0 129,41 43 0,-41-43-129,37-11 0,-37 11-129,37-40-129,-37 40-129,30-47 0,-30 47 0,0 0 0,27-62 0,-27 62 258,0 0 129,0 0 258,0 0 129,0 0 258,0 0 0,0 0-258,1 45 129,-1-45-129,-10 75 0,10-75-258,-2 94-258,2-94-774,-4 87-3741,4-87-129,5 74-387,-5-74-516</inkml:trace>
  <inkml:trace contextRef="#ctx0" brushRef="#br0" timeOffset="513.0294">473 12284 6450,'0'0'6321,"0"0"-903,0 0 129,0 0-2322,0 0-2322,0 0-387,0 0-387,46-33 0,-46 33-516,72-21-387,-31 2-1290,-41 19-3096,73-10 0,-36 10-387,-37 0-387</inkml:trace>
  <inkml:trace contextRef="#ctx0" brushRef="#br0" timeOffset="1000.0564">445 12610 8256,'0'0'5676,"0"0"-258,0 0-129,0 0-3741,0 0-516,0 0-387,0 0-516,0 0 0,0 0-129,-6 62 0,6-62-129,0 53 129,0-53 0,-1 59 0,1-59 0,-8 51 0,8-51-129,0 0 129,-8 59 0,8-59 129,0 0-129,0 0 129,0 0-129,36 5-129,-36-5 0,0 0 0,47-23-129,-47 23 0,0 0-129,44-12 129,-44 12-129,0 0 0,0 0 0,40 7-387,-40-7-1290,0 0-2709,0 0-258,0 0-258,40-34-258</inkml:trace>
  <inkml:trace contextRef="#ctx0" brushRef="#br0" timeOffset="1396.0797">684 12615 5289,'0'0'5031,"0"0"-258,-38 3-387,38-3-3225,0 0-258,0 0-258,0 0-129,0 54-258,0-54 0,0 0-129,0 0 0,17 49-129,-17-49-258,0 0-516,0 0-645,37 0-2322,-37 0-774,0 0-516,49-27-129</inkml:trace>
  <inkml:trace contextRef="#ctx0" brushRef="#br0" timeOffset="1565.0895">792 12647 7353,'0'0'5031,"0"0"-258,-34 65-387,34-65-2967,-8 75-774,8-75-516,-13 91-774,13-91-1290,-16 73-2580,16-73-387,0 55-387,0-55 0</inkml:trace>
  <inkml:trace contextRef="#ctx0" brushRef="#br0" timeOffset="2254.1281">1322 11932 9288,'0'0'5289,"0"15"-387,0-1-129,0 6-4257,0 11-258,0 4-258,-1 5 0,0 3-129,0-3-129,1 5-516,-2-18-1419,2 0-2451,0-7-645,0-9 0,0-11-258</inkml:trace>
  <inkml:trace contextRef="#ctx0" brushRef="#br0" timeOffset="2406.1376">1271 12185 9804,'-1'-25'5418,"8"14"-258,7-2-129,10 7-4257,1-4-645,0-8-2580,6 9-2193,-4-1-516,-1 2-516,-8-4-258</inkml:trace>
  <inkml:trace contextRef="#ctx0" brushRef="#br0" timeOffset="3133.1792">363 12618 1548,'0'0'4773,"0"0"258,0 0 129,0 0-2064,0 0-774,0 0-774,0 0-258,0 0-387,0 0-387,0 0-129,0 0-129,0 0-129,0 0-129,0 0 0,0 0 0,0 0-129,39 9-129,-39-9-387,0 0-1290,0 0-2709,22 56-387,-22-56-129,0 0-516</inkml:trace>
  <inkml:trace contextRef="#ctx0" brushRef="#br0" timeOffset="4220.2412">2116 11598 3999,'0'17'5547,"0"1"0,0-18-516,0 0-1548,0 0-1806,0 0-645,0 0-387,5-15-258,3-2 0,0-11-129,7-2 0,-2-4-129,1-3 0,0 2 0,1 2-129,-4 5 0,0 6 0,-3 8-129,-8 14 129,0 0-129,6 11 0,-6 11 0,-1 8-129,-3 6 0,0 0-258,3 12-258,-5-11-1161,10 6-3225,-4-9 0,1-2-516,-1-9-129</inkml:trace>
  <inkml:trace contextRef="#ctx0" brushRef="#br0" timeOffset="4492.2569">2135 11831 5031,'-27'41'5418,"15"-26"-129,2-1-258,0-14-2838,8 8-903,-5-8-129,7 0-387,4-3-129,9-5-258,2-3-129,7-3 0,4 1-258,4-4-129,8 4-387,-7-7-1032,9 12-3741,-11 2 129,-2 4-774,-7 2-129</inkml:trace>
  <inkml:trace contextRef="#ctx0" brushRef="#br0" timeOffset="4946.2829">2121 12250 8127,'-6'11'5418,"6"-11"-387,0 0-129,0 0-3741,-1 15-774,1-15 0,3 13-387,2-1 258,-1 4-258,-1 2 129,-1 3-129,-2 3 129,-2 3-129,-5 0 0,-3 4 0,-5-1 129,2 0-129,-3-3 129,5 0 0,-1-4-129,3-3 129,4-3 0,3-5 0,2-12-129,5 17 129,7-14-129,3-3-129,5 0-258,-3-12-516,17 4-3483,-9-9-645,1-3-129,-1-5-774</inkml:trace>
  <inkml:trace contextRef="#ctx0" brushRef="#br0" timeOffset="5296.3029">2326 12453 7611,'-15'47'5289,"10"-26"-516,-3-2-129,1-5-4128,7 2-258,0-4 0,14-3-258,-4-2 258,9-4-258,-3-3 258,6-1-258,-3-6 129,-2-5 0,0-3 0,-3-1 0,-3-4 129,-4 2-258,-4-4 129,-3 4 0,-3-3-129,-6 1 129,-5 3-129,-1 3 129,-2 1-129,1 5 0,1 5-387,1-2-516,9 14-1419,5-9-2322,-2 17-516,2-17-516,8 15 258</inkml:trace>
  <inkml:trace contextRef="#ctx0" brushRef="#br0" timeOffset="5852.3346">3016 11669 2322,'-27'7'5418,"19"-4"0,0-3-129,8 0-2580,-14 1-516,14-1-645,0 0-645,0 0-258,0 0-258,0 0 0,4 6-258,13-6 0,2 2-258,4-1 0,5 2-258,2-3-645,9 4-2193,-9-4-1935,-1 2-258,-7-2-516,-3 0 129</inkml:trace>
  <inkml:trace contextRef="#ctx0" brushRef="#br0" timeOffset="6056.3464">3032 11863 8514,'-23'38'5547,"19"-25"-387,4-13-258,10 16-3870,0-16-516,11 0-258,5-2-258,3-8-645,14 2-4257,-4-4 0,0 1-516,-1-4-516</inkml:trace>
  <inkml:trace contextRef="#ctx0" brushRef="#br0" timeOffset="6956.3976">3810 11343 3354,'0'0'5160,"0"0"-129,0 0 0,-11-8-3096,16 8-258,-5-13-645,8 9-258,-8 4-129,17-13-258,-6 12-129,1 1-129,3 6-129,-2 7 0,-2 4-129,-3 5 129,-2 4-129,-3 2 0,-3 0-129,-3-1 258,-4-1 0,-2-4 0,0-2 0,0-4 0,1-2 129,8-14 0,-9 16 0,9-16 0,0 0 0,5 8 0,4-8 0,4 1 0,4-1 129,0 0-258,3 0 129,3 0-258,0 0-129,0-2-129,-1 2-774,-7-11-1935,0 6-1806,-1-3-387,-3-2-387,-5-1 388</inkml:trace>
  <inkml:trace contextRef="#ctx0" brushRef="#br0" timeOffset="7452.4263">4165 11289 5160,'8'-3'5289,"-8"3"0,0 0-516,14-7-2967,-14 7-903,0 0-129,11 0-387,-11 0 0,7 18-258,-5 0-129,-2 0 129,-2 4-129,-5-1 129,0 4-129,-4-5 0,2-1 129,0-3-129,4-1 0,1-4 0,4-11 0,4 15 0,6-11-129,3 0 129,1 2 0,0-2 0,-1 1 0,-3 3 129,-10-8 0,7 19 0,-7-6-129,-7-1 129,-6 2 0,-2 3 0,-2 1-129,-1-4-129,1-2-129,4 3-387,-3-13-1032,16-2-3096,-7 12-387,7-12-129,0 0-387</inkml:trace>
  <inkml:trace contextRef="#ctx0" brushRef="#br0" timeOffset="7836.4475">3936 11889 8256,'-16'22'5676,"8"-15"-516,8-7-129,-18 10-3612,18-10-387,0 0-258,0 0-129,0 0-129,14-1-129,6-12-129,6 0-129,7-4 0,6-1-129,5 5-387,1-4-129,5 13-645,-13-8-2838,7 12-1419,-10 0-129,-6 10-516</inkml:trace>
  <inkml:trace contextRef="#ctx0" brushRef="#br0" timeOffset="8504.4857">4127 12300 4128,'9'-20'5289,"-3"6"-129,-6 14-387,0 0-2580,-5-1-645,4 9-645,-10 3-129,3 10-258,-7 1-129,2 7-129,-5 5 0,3 6-129,-2 1 129,3 4-129,-1 1 0,6-3-129,1-2 0,5-4 129,3-6-258,4-7 129,6-4 0,2-11-129,3-4 129,1-5-129,-1 0 0,0-9 129,-5 1-129,-10 8 129,12-14 0,-12 14 0,-2-15 0,-6 8 0,-6 2 0,-1 3 0,-1-1 0,2 0 0,0 3-129,2 0 0,12 0-258,-14 8 0,14-8-774,0 0-774,11 11-2967,-2-10-129,4 2-387,1-3-258</inkml:trace>
  <inkml:trace contextRef="#ctx0" brushRef="#br0" timeOffset="9087.5198">4225 12552 1032,'-7'21'4644,"-1"4"0,3-13-129,5-12-2193,0 26-1032,0-15-516,5 5-258,-5-16 0,19 21-258,-3-12-129,2-2 0,5-3 129,3-2-129,0-2 0,-1-6 0,0-6 0,-2-4 258,-6-3-129,0-2 0,-7-4-129,-3 1 129,-7-2 0,0 4-129,-8-5 129,-5 6 0,-6 0 0,1 6-129,-4 5 0,1 5 0,4 5-645,-2 0-1032,8 13-3096,5 4-258,3 2-516,3 0-129</inkml:trace>
  <inkml:trace contextRef="#ctx0" brushRef="#br0" timeOffset="14863.8497">498 13948 9159,'0'0'5418,"0"0"-258,0 0-129,0 0-4515,0 0 129,0 0-258,0 0 0,0 0-258,11-65 129,-11 65-129,24-58 129,-24 58-258,21-50 129,-21 50 0,0 0-129,27-53 0,-27 53 0,0 0 0,0 0 0,0 0-129,0 0 129,0 0-258,11 44 129,-11-44-129,4 66-258,-4-66-129,6 71-387,-6-71-1032,3 78-2967,-3-78-129,7 51-129,-7-51-387</inkml:trace>
  <inkml:trace contextRef="#ctx0" brushRef="#br0" timeOffset="15164.8667">505 14314 9417,'-17'54'5289,"17"-54"-258,0 0-516,0 0-3483,0 0-516,0 0-258,0 0-129,48-35-258,-48 35-387,38-20-903,-38 20-3225,44-18-387,-44 18-258,42-1-516</inkml:trace>
  <inkml:trace contextRef="#ctx0" brushRef="#br0" timeOffset="15603.8924">516 14577 9546,'0'0'5289,"0"0"-129,0 0-258,0 0-4257,0 0-258,0 0-387,-25 56 129,25-56-258,0 0 129,0 62-258,0-62 258,-2 64 0,2-64 0,-7 71-129,7-71 0,-12 70 129,12-70-129,-10 58 129,10-58 0,0 0 0,0 0 0,0 53 0,0-53 129,0 0-129,0 0 0,36-4 0,-36 4 129,0 0-129,50-17-129,-50 17-129,0 0-645,46-33-1032,-46 33-2967,0 0-129,0 0-387,44-50-129</inkml:trace>
  <inkml:trace contextRef="#ctx0" brushRef="#br0" timeOffset="15928.911">702 14722 9933,'0'0'5418,"0"0"-516,0 0 129,0 0-4515,0 0-387,-16 46-129,16-46 0,0 0 0,-4 67-129,4-67 129,0 52-129,0-52 129,0 0-129,7 58 0,-7-58-129,0 0 129,0 0-129,0 0-129,0 0 0,0 0 0,0 0-129,37 29-645,-37-29-903,0 0-2322,0 0-645,0 0-129,0 0 129</inkml:trace>
  <inkml:trace contextRef="#ctx0" brushRef="#br0" timeOffset="16935.9687">694 14665 2451,'0'0'5289,"0"0"258,0 0-258,0 0-2322,0 0-774,0 0-645,0 0-645,0 0-258,0 0-258,0 0-258,0 0 0,-10 48-129,10-48 0,-2 55 0,2-55 0,2 56 0,-2-56 0,0 0 0,7 59 0,-7-59 0,0 0 0,0 0 0,0 0 129,0 0-129,0 0 129,0 0-129,45 33 0,-45-33 129,0 0-129,0 0-129,43 0 0,-43 0-129,0 0-129,0 0-387,36-4-1677,-36 4-2451,0 0-387,0 0-129,0 0-387</inkml:trace>
  <inkml:trace contextRef="#ctx0" brushRef="#br0" timeOffset="17140.9804">860 14807 7611,'0'0'5418,"0"0"-645,0 0 129,-39 36-3741,39-36-645,0 61-129,0-61-387,0 91-129,0-32-645,0-7-774,-8 6-3225,8-3-258,1-7 0,-1-48-645</inkml:trace>
  <inkml:trace contextRef="#ctx0" brushRef="#br0" timeOffset="18108.0357">464 14618 2580,'0'0'5934,"0"0"-516,-40-2-129,40 2-2322,0 0-774,0 0-516,0 0-774,0 0-387,0 0-129,0 0 0,0 0-258,10-50 129,-10 50-258,0 0-129,0 0-258,0 0 129,39 6 0,-39-6-129,0 0 129,23 48 0,-23-48-258,0 0 387,13 75 0,-13-75 0,0 59-129,0-59 258,-6 58-129,6-58 0,0 0 129,-23 67 0,23-67 129,0 0 0,0 0 0,0 0 0,-23 54 0,23-54 0,0 0 0,0 0 0,0 0-129,0 0 129,0 0-129,0 0 129,0 0-129,0 0 129,0 0-129,0 0 129,0 0-129,35 43 129,-35-43-129,0 0 0,0 0 0,44 6-387,-44-6-387,0 0-2064,0 0-2322,0 0-258,0 0-129,36 26-516</inkml:trace>
  <inkml:trace contextRef="#ctx0" brushRef="#br0" timeOffset="19317.1048">1297 13915 6837,'3'-20'5676,"-3"20"-258,0-17-387,0 17-2967,0 0-903,0 0-387,-1 17-387,-3 4-387,3 7 129,-2 7-129,2 4 0,-1 5-258,2-1 0,0-5-129,0-1-387,0-17-1161,0 1-2967,0-9-258,0-12-387,0 0-258</inkml:trace>
  <inkml:trace contextRef="#ctx0" brushRef="#br0" timeOffset="19505.1148">1237 14150 6708,'-13'-21'5418,"13"21"-129,-3-17-258,3 17-3225,10-10-645,3 8-645,1 0-129,2 2-258,5 0-258,-1 0-258,5 12-1161,-7-8-3225,6 0-258,-4-4-387,-1-5-387</inkml:trace>
  <inkml:trace contextRef="#ctx0" brushRef="#br0" timeOffset="21540.2318">2147 13454 6708,'5'-20'5418,"-5"20"-258,1-12-387,-1 19-2967,0-7-903,-3 14-387,0 1-258,1 6 0,1 3-258,1 1 129,0-1 0,3 0 0,3-5-129,4-2 129,1-6-129,3-7 0,6-4-258,0-3-129,1-1-387,-4-16-774,8 17-2451,-9-15-1161,1 5-387,-5-1 0</inkml:trace>
  <inkml:trace contextRef="#ctx0" brushRef="#br0" timeOffset="21720.2423">2352 13503 5805,'0'0'5289,"3"10"-387,-3 4-258,-5-4-3225,5 16-645,-3-1-387,3 3-387,0 8-258,0-8-645,7 10-1677,-4-9-2322,2-2 129,0-8-774</inkml:trace>
  <inkml:trace contextRef="#ctx0" brushRef="#br0" timeOffset="21976.257">2181 13904 7353,'-18'10'5418,"18"-10"-258,0 0-129,-11 1-3096,16 3-1032,-5-4-258,18 0-129,1-2-387,6 2 0,2 0-129,2-2-129,6 2-387,-6-1-903,6 1-3741,-8 0-129,-6 3-387,-7 0-129</inkml:trace>
  <inkml:trace contextRef="#ctx0" brushRef="#br0" timeOffset="22344.278">2143 14321 9546,'-18'22'5547,"18"-22"-516,-9 5-129,9-5-4128,5 2-258,-5-2-258,11 9-258,-4 3 129,1 1-129,-1 7-129,-1 5 129,-3 3 0,-1 0 0,-2 4 0,0-1 0,-4-2 0,0-2 0,1-5 0,2-3 0,1-3 0,0-5 129,0-11-258,18 14 0,-6-14-516,10 3-1806,1-9-2709,2-5 0,-2-9-387,2 0-387</inkml:trace>
  <inkml:trace contextRef="#ctx0" brushRef="#br0" timeOffset="22684.2975">2392 14475 7482,'-14'33'5418,"7"-16"-516,0 1 0,-1-8-3870,4 7-516,2-3-129,2-1-129,0-13 0,12 15-129,0-15 129,4 0-129,2-8 0,0-4 0,2-5 129,-3 0-258,-3-4 129,-1-2-129,-5 4 129,-5-3-129,-3 3 129,-3 2-129,-7-1 0,-5 6 0,0 2-129,0 3 0,-2 7-129,3 0-258,4 11-387,-1-11-1677,8 16-2451,3-16-258,9 20-387,4-16 129</inkml:trace>
  <inkml:trace contextRef="#ctx0" brushRef="#br0" timeOffset="23072.3188">3080 13825 7482,'8'-13'5418,"-8"13"-258,0 0-258,4 6-2709,-4-6-1548,0 0-258,0 0-129,18 4-258,-6-4 0,4 0-129,5 4-258,-3-4-516,12 1-3096,-10-1-1032,2 0-129,-8 0-774</inkml:trace>
  <inkml:trace contextRef="#ctx0" brushRef="#br0" timeOffset="23260.3294">3121 13933 5934,'-14'27'5418,"14"-27"-516,5 10 0,14-5-3741,-1-7-774,7-8-516,8 7-1935,-1-9-2322,3-4-516,-1-1-387,-2-3 0</inkml:trace>
  <inkml:trace contextRef="#ctx0" brushRef="#br0" timeOffset="23720.3567">3680 13629 8385,'-1'12'5418,"1"-12"-129,0 0-387,11-10-3483,-9-18-516,11 7-129,-5-14-129,5-3-258,2-3 0,1 0-129,-2 1 0,3-1-129,-1 7 0,-3 4-129,-1 5 129,-3 8-129,-3 5 0,-6 12 0,0 0-129,8 11 129,-8 9-129,0 6 0,-3 8 0,0 2-258,3 7 0,0-6-129,3 7-516,-1-23-1290,9 6-2838,0-17-129,3-5-516,-1-10 0</inkml:trace>
  <inkml:trace contextRef="#ctx0" brushRef="#br0" timeOffset="23968.3708">4012 13223 10191,'13'-37'5676,"-12"22"-516,-1 15 129,9-14-4386,-9 14-387,9 7-258,-2 8-258,1 5 129,0 8-129,2 8-129,0 3 0,1 5 0,-2-3 0,1-1-129,-2-3 0,-1-5-258,-3-12-129,6 3-1032,-10-23-2451,0 0-903,0 0-516,0-10-129</inkml:trace>
  <inkml:trace contextRef="#ctx0" brushRef="#br0" timeOffset="24148.3811">4064 13414 7740,'-12'-1'5676,"12"1"-387,0 0-258,15-2-3225,-3-5-1032,8-1-258,3-1-387,2 3-129,5 1-645,-6-6-3096,3 9-1290,-3-2-387,-4 4-387</inkml:trace>
  <inkml:trace contextRef="#ctx0" brushRef="#br0" timeOffset="24396.3954">3807 13943 10062,'-8'18'5676,"8"-18"-516,18-15 258,9-4-4644,3-8-258,11 1-258,2-1-129,3 2-258,2 12-387,-6-5-516,8 18-3741,-16-3-516,-3 6-258,-11 4-387</inkml:trace>
  <inkml:trace contextRef="#ctx0" brushRef="#br0" timeOffset="24868.4224">4013 14125 6837,'-29'45'5289,"11"-18"-129,4 2-258,-10-1-3741,11 7-387,0-3-129,2 2-258,2-3 0,4 2-129,4-4 0,1-5-129,4-4 0,3-4-129,6-7 129,1-4-129,0-3 0,2-2 0,-1-6 0,-3-3 0,-2 0 0,-3-2 0,-4 0 0,-3 11 0,-1-21 0,-8 12 0,-2 0 0,-3 4 0,1 3 0,-3 2 0,3 0-129,2 1 0,11-1 0,-9 16 0,9-5-258,0-11-387,24 16-1161,-10-16-2967,10 0-258,0-8-258,4-6-129</inkml:trace>
  <inkml:trace contextRef="#ctx0" brushRef="#br0" timeOffset="25212.4421">4208 14301 9417,'-21'39'5418,"14"-18"-258,-5-7-129,9 2-4386,-4-5-258,7 0-129,0-11-129,4 13 129,4-10-129,4-2 0,4-1 0,-2-4 0,2-5-129,1-4 129,-2-2-129,-2-1 0,-3-1 0,-3-3 0,-6 3 0,0-1 0,-2 4 0,-10-3 0,-2 4 0,-5 0 0,1 6-129,-2 4 129,4 3-258,-3 3-258,11 18-1290,-3-7-3225,9 6-258,1-1-387,0 2-258</inkml:trace>
  <inkml:trace contextRef="#ctx0" brushRef="#br0" timeOffset="28852.6494">589 15816 7740,'-37'50'5418,"37"-50"-129,0 0-516,0 0-3225,0 0-516,0 0-258,0 0-387,0 0 129,0 0-258,29-62-129,-29 62 258,28-60-258,-28 60 0,28-58-129,-28 58 129,0 0-258,31-54 129,-31 54 0,0 0-129,0 0 129,0 0-129,14 46 0,-14-46-129,0 75 0,0-75 0,-5 81-258,5-81-387,-5 71-903,5-71-3096,-5 49-258,5-49-258,0 0-129</inkml:trace>
  <inkml:trace contextRef="#ctx0" brushRef="#br0" timeOffset="29133.6664">536 16202 7353,'-27'62'5160,"27"-62"129,0 0-387,0 0-3354,0 0-903,0 0-258,37-34-129,-37 34-129,42-31-258,-42 31-645,46-14-1806,-46 14-2322,51-11-129,-51 11-387,37-6 0</inkml:trace>
  <inkml:trace contextRef="#ctx0" brushRef="#br0" timeOffset="29560.6908">636 16387 9417,'0'0'5289,"0"0"-516,0 0-1161,0 0-2838,0 53-258,0-53-129,0 0-129,0 0 129,0 0-258,41 47 0,-41-47-516,0 0-258,47-8-774,-47 8-1032,0 0-2064,39-42-387,-39 42-387,0 0 1806,30-58 1935,-30 58 1032,0 0 1161,0 0 1419,0 0 2838,0 0-129,0 0-129,0 0-1419,-9 45-1419,9-45-903,-11 80-258,6-29-129,0 6-387,2 1-516,0-7-903,-2 0-3354,5-51-258,11 73-258,-11-73-129</inkml:trace>
  <inkml:trace contextRef="#ctx0" brushRef="#br0" timeOffset="29868.7084">1433 15904 10965,'-17'19'5160,"10"-4"-258,-1-1 0,8 5-4644,-4 5-129,1 2-258,3 7-129,0-8-387,4 20-1677,3-18-2709,2 2 129,-2-15-516,-7-14-258</inkml:trace>
  <inkml:trace contextRef="#ctx0" brushRef="#br0" timeOffset="30040.7181">1336 16131 10449,'0'0'5289,"0"0"-258,12-4-258,7-8-4644,8-1-645,0-16-1419,11 4-2451,2-1-516,6-3-516,-1-3-387</inkml:trace>
  <inkml:trace contextRef="#ctx0" brushRef="#br0" timeOffset="30543.747">1898 15563 8643,'-14'0'5418,"10"-13"-129,4 13-516,-1-21-3483,6 13-516,-5 8-387,11-13 0,-1 9-129,-2 4-258,2 8 0,-3 6 0,-1 5 0,-4 2 0,-2 1 0,0 3 0,0 2-129,-5-8 129,3 1-129,0-1 0,2-5 129,6 1-129,5-5 0,3-2-129,2 3 129,0-2 0,2 1-129,-3 1 129,-3 3 0,-4-2 0,-7 5 129,-1 2 0,-7-2 0,-6-1 0,-4 4 0,-1-5 0,-3-3-129,1-3-258,9 1-903,-8-10-2967,19 0-645,0 0-387,0-10-258</inkml:trace>
  <inkml:trace contextRef="#ctx0" brushRef="#br0" timeOffset="30776.7603">1906 16119 9288,'-14'29'5160,"14"-17"-129,0-12-387,13 0-4128,2-4-258,5-7-258,7 4-645,-3-11-1935,8 10-1806,-3-2-774,0 6-129,-6 0-129</inkml:trace>
  <inkml:trace contextRef="#ctx0" brushRef="#br0" timeOffset="31099.7788">2016 16387 9288,'-20'53'5289,"15"-35"-387,2 1-129,-1-5-4644,4 1 129,7 3-129,3-2 0,1 0-129,2 2 129,-1 0-129,1-1 129,-3 3-129,-1 6 129,-4-6 0,-1 4 129,-4-4-129,0-2 0,-1 5 0,-4-6 0,-3-7-129,-3-6 0,0-1-129,-3-3-387,6 2-645,-12-8-2838,14-10-903,-1-5-387,6-3-258</inkml:trace>
  <inkml:trace contextRef="#ctx0" brushRef="#br0" timeOffset="31300.7903">2097 16365 11739,'0'0'5418,"10"1"-258,-10-1-258,0 0-4644,15-8 0,-2 4-387,4-2-258,-1-4-516,16 8-3870,-9-5-258,5 2-387,-4-11-774</inkml:trace>
  <inkml:trace contextRef="#ctx0" brushRef="#br0" timeOffset="31864.8224">2997 15698 7998,'-15'13'5547,"6"-2"-258,9-11-387,0 0-2322,0 0-2193,5 3-258,11-1-129,5 2 0,1-2-258,8 6-129,0-8-645,9 13-2193,-9-13-1806,0 4-387,-10-4-129,-2-2-129</inkml:trace>
  <inkml:trace contextRef="#ctx0" brushRef="#br0" timeOffset="32092.8351">3043 15954 8385,'-13'24'5547,"13"-24"-516,0 0-258,0 0-3612,6 2-645,8-6-258,3-1-129,9 2-129,4-2-258,7 4-903,-8-9-3483,11 5-387,-6-5-258,-1 5-516</inkml:trace>
  <inkml:trace contextRef="#ctx0" brushRef="#br0" timeOffset="32751.8731">3705 15548 10062,'-9'19'5547,"9"-19"-258,-7 12-129,7-12-4257,0 0-129,-3-16-387,6 0 0,9-8-129,-1-2 0,3-6-258,3-1 129,0-4-129,0 5 0,-3 6 0,-1 4 0,-7 6 0,-6 16-129,10-11 129,-10 11 0,0 24-129,-3 1 129,-1 4 129,-2 7-258,3 3 0,-4 7 0,2-5 0,1-6-387,4-2 129,0-11-516,5 7-1032,-5-29-3225,9 10-129,-4-16-387,5-8-258</inkml:trace>
  <inkml:trace contextRef="#ctx0" brushRef="#br0" timeOffset="33019.8886">3989 15216 9933,'10'-3'5289,"1"3"-258,-11 0-129,9 20-4644,-8 1-129,2 4-129,-3 4 0,2 7 0,2 2 129,-3-2-258,2 3 258,0-3-258,0-6 0,-1-3-129,4 2-258,-6-15-645,9 13-1548,-9-27-2064,6 14-258,-6-14-387,0 0-128</inkml:trace>
  <inkml:trace contextRef="#ctx0" brushRef="#br0" timeOffset="33225.9003">4024 15476 9546,'0'0'5547,"-9"3"-387,9-3-129,0 0-3870,8-2-645,2-2-129,6 0-129,4-1-258,2-1-129,5 1-258,-1-2-774,6 7-3999,-10 0 129,0 1-516,-10 0-516</inkml:trace>
  <inkml:trace contextRef="#ctx0" brushRef="#br0" timeOffset="33515.917">3887 15909 9804,'-9'4'5547,"9"-4"-387,0 0 0,0 0-4257,0 0-258,4-10-258,8-2-129,6 1-129,2 0 0,5 4-129,1-5-129,2 7-258,-3-4-516,6 12-2451,-11-3-1806,-1 2-258,-8 1-387,-11-3-258</inkml:trace>
  <inkml:trace contextRef="#ctx0" brushRef="#br0" timeOffset="33931.9408">3837 16235 7353,'0'16'5160,"0"-16"129,0 0-387,0 0-3741,0 0-129,0 0-387,6 4-387,-6-4 129,4 15-258,1-2 0,-1 2 0,-1 4-129,0 8 129,-2-3 0,-1 4 0,0 5-129,-3-1 129,0-2-129,-2 2 0,0-4 0,2-6 0,3 6 0,0-7-129,2-5 0,8 0 0,1-8-129,5-2-129,-1-6-645,15 2-3225,-9-18-774,3-2-387,-3-9-129</inkml:trace>
  <inkml:trace contextRef="#ctx0" brushRef="#br0" timeOffset="34259.9596">4075 16429 9546,'-5'12'5676,"-5"19"-903,3-18 258,6 0-4386,-2-2-258,3 4 0,2-4-258,7-6 0,2-5 0,5 0 0,3-5 0,3-3-129,0-4 0,0-6 0,-2-2 0,-2 0 129,-5 4-258,-2-4 258,-7 3-129,-4 0 129,-6 3-258,-6 2 258,-5 6-129,-3 0-129,0 5 0,0-1-258,5 5-129,-2-1-903,15 13-3354,2-15-129,-4 20-774,4-20 129</inkml:trace>
  <inkml:trace contextRef="#ctx0" brushRef="#br0" timeOffset="37968.1709">2261 11059 1677,'-208'57'3870,"110"-20"645,2-5-3225,-12-2 387,15 8-387,-11-7 129,18 6 0,-11-11-129,14 6-258,-15-7-387,10 5 0,-1-4-387,7 4 0,1 3 0,6 4-258,3 4 387,6 4-903,11 5 387,6 5-129,7 8-129,6 0 0,6 7 129,7-3 129,5 9 0,7-6 0,5 5 0,6 0 129,0-2 387,7 4-129,3-2 0,6 4 0,3-4 0,8 4-129,1-5 0,7-4 0,9-4 0,8-5 0,7-9 0,17-6-129,10-8 0,7-3 387,14-12 0,6-3-258,12-12 0,4-4-129,17-4 129,-7-9 0,16-7 0,-1-6-258,11-3 129,-1-3-129,8-4 129,3-5 0,1-7-129,1-4-129,3-5 129,-1-5-129,-2-5-129,-3-5 129,0 2 129,-11-5-129,-8 3 387,-7 1 0,-16 1 0,-10 1 129,-18-1 129,-13 0 0,-22-6-258,-14 0 258,-22-1-258,-18-7-129,-19-2 0,-20 1 0,-21-3 0,-16-1 0,-16 1 0,-18-2 129,-15 1-129,-15 9 0,-17 3 258,-10 7-258,-15 8 129,-11 10-129,-9 13 129,-8 17-258,-8 14 129,-5 10-129,0 29-129,-9 16-774,9 24-3612,0 19 0,3 17-645,8 13-129</inkml:trace>
  <inkml:trace contextRef="#ctx0" brushRef="#br0" timeOffset="47183.6972">12653 12120 10965,'30'123'5676,"-18"-56"-645,2-2 129,4-7-4902,10 0-129,17-14 0,27-31 129,32-29-129,41-51-387,29-51-4386,54-44-258,38-54-516,34-36-258</inkml:trace>
  <inkml:trace contextRef="#ctx0" brushRef="#br0" timeOffset="49819.8495">16543 13534 11481,'29'-7'5676,"-17"25"-387,0 12-258,12 12-4773,-3 11-129,6 7-258,15-2 129,14-19-129,21-29 129,26-42-129,33-50 0,36-54 0,41-47-387,25-62-1806,43-28-2451,21-30-387,17-19-645,3 4-258</inkml:trace>
  <inkml:trace contextRef="#ctx0" brushRef="#br0" timeOffset="92039.2644">7911 4700 2967,'19'-34'4644,"-16"20"-129,-3 14 0,0 0-2709,-8 0-774,0 18-258,-8 3-258,-2 15-258,-6 6-129,-4 15 0,-4 9-129,-1 6 129,-3 8-258,-1 0 129,1-1 0,4-2-129,1-6 0,4-11 0,5-8 129,2-12-258,4-8 258,3-8-258,6-5 129,1-6-129,6-13 129,-6 12 129,6-12-129,0 0 0,0 0 129,0 0 0,0 0 0,0 0 129,-8-1 0,8 1 0,-10-25 0,5 7 258,-3-14-129,-1-6 129,-4-13 0,0-3 129,-5-13-129,-1 0 0,-4-4-129,0 4-129,-4 4 129,3 9-129,-1 6 0,2 14-258,5 12 0,-3 8-516,13 14-2580,-2 0-1290,10 0-387,0 0-387</inkml:trace>
  <inkml:trace contextRef="#ctx0" brushRef="#br0">7397 3798 4644,'26'13'4773,"-16"-7"-258,2 6-903,-1-12-2193,10 8-387,-5-7-387,5 4-258,0-2-129,0 3 0,0 0 129,-2 2-258,-5 4 0,-3 3 0,-7 8 0,-4 3-129,-7 3 129,-5 4 0,-6 2-129,-4 0 0,0-2-129,-1 0 129,3-1-129,5-4 0,2-2 129,8 0-129,5-2 0,3 0 258,10 1-258,4-4 258,4 1-129,6-2 0,1 2-129,4-5 0,-2 1-516,-2-6 0,8 1-3225,-11 0-774,-1 1 0,-6-2-387</inkml:trace>
  <inkml:trace contextRef="#ctx1" brushRef="#br0">12718 9968 0,'0'0'0,"0"0"0,0 0 0,0 0 0,0 0 0,0 0 0</inkml:trace>
</inkml:ink>
</file>

<file path=ppt/ink/ink2.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196.78027" units="1/in"/>
          <inkml:channelProperty channel="Y" name="resolution" value="5041.07666" units="1/in"/>
          <inkml:channelProperty channel="F" name="resolution" value="0" units="1/dev"/>
        </inkml:channelProperties>
      </inkml:inkSource>
      <inkml:timestamp xml:id="ts0" timeString="2012-11-05T13:16:45.226"/>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B75EE00C-39CD-4099-8CCA-A526F009CC22}" emma:medium="tactile" emma:mode="ink">
          <msink:context xmlns:msink="http://schemas.microsoft.com/ink/2010/main" type="inkDrawing" rotatedBoundingBox="11611,15383 11626,15383 11626,15398 11611,15398" shapeName="Other"/>
        </emma:interpretation>
      </emma:emma>
    </inkml:annotationXML>
    <inkml:trace contextRef="#ctx0" brushRef="#br0">11611 15383 0,'0'0'0,"0"0"0,0 0 0,0 0 0,0 0 0,0 0 0,0 0 0,0 0 0,0 0 0,0 0 0</inkml:trace>
  </inkml:traceGroup>
</inkml:ink>
</file>

<file path=ppt/ink/ink3.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196.78027" units="1/in"/>
          <inkml:channelProperty channel="Y" name="resolution" value="5041.07666" units="1/in"/>
          <inkml:channelProperty channel="F" name="resolution" value="0" units="1/dev"/>
        </inkml:channelProperties>
      </inkml:inkSource>
      <inkml:timestamp xml:id="ts0" timeString="2012-11-05T13:17:14.959"/>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E42A10C4-48E5-47F8-BA2D-72F0EBC2F7DA}" emma:medium="tactile" emma:mode="ink">
          <msink:context xmlns:msink="http://schemas.microsoft.com/ink/2010/main" type="inkDrawing" rotatedBoundingBox="12590,16622 12605,16622 12605,16637 12590,16637" shapeName="Other"/>
        </emma:interpretation>
      </emma:emma>
    </inkml:annotationXML>
    <inkml:trace contextRef="#ctx0" brushRef="#br0">12590 16622 0,'0'0'0,"0"0"0,0 0 0,0 0 0,0 0 0,0 0 0,0 0 0,0 0 0,0 0 0,0 0 0</inkml:trace>
  </inkml:traceGroup>
</inkml:ink>
</file>

<file path=ppt/ink/ink4.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05T13:15:49.741"/>
    </inkml:context>
    <inkml:brush xml:id="br0">
      <inkml:brushProperty name="width" value="0.05292" units="cm"/>
      <inkml:brushProperty name="height" value="0.05292" units="cm"/>
      <inkml:brushProperty name="color" value="#FF0000"/>
    </inkml:brush>
    <inkml:context xml:id="ctx1">
      <inkml:inkSource xml:id="inkSrc44">
        <inkml:traceFormat>
          <inkml:channel name="X" type="integer" max="32767" units="in"/>
          <inkml:channel name="Y" type="integer" max="32767" units="in"/>
          <inkml:channel name="F" type="integer" max="32767" units="dev"/>
        </inkml:traceFormat>
        <inkml:channelProperties>
          <inkml:channelProperty channel="X" name="resolution" value="3196.78027" units="1/in"/>
          <inkml:channelProperty channel="Y" name="resolution" value="5041.07666" units="1/in"/>
          <inkml:channelProperty channel="F" name="resolution" value="0" units="1/dev"/>
        </inkml:channelProperties>
      </inkml:inkSource>
      <inkml:timestamp xml:id="ts1" timeString="2012-11-05T13:16:45.226"/>
    </inkml:context>
  </inkml:definitions>
  <inkml:traceGroup>
    <inkml:annotationXML>
      <emma:emma xmlns:emma="http://www.w3.org/2003/04/emma" version="1.0">
        <emma:interpretation id="{23D31E5F-7DE7-4A5B-98E4-95310C59E7EE}" emma:medium="tactile" emma:mode="ink">
          <msink:context xmlns:msink="http://schemas.microsoft.com/ink/2010/main" type="inkDrawing" rotatedBoundingBox="196,6769 22167,7371 21906,16892 -63,16290" shapeName="Other"/>
        </emma:interpretation>
      </emma:emma>
    </inkml:annotationXML>
    <inkml:trace contextRef="#ctx0" brushRef="#br0">1299 14755 6321,'0'0'5160,"0"0"258,0 0-645,0 0-2709,0 0-774,0 0-645,0 0-258,0 0-258,0 13-258,0 2-774,0-15-3999,-4 22-129,4-22-258,0 0-645</inkml:trace>
    <inkml:trace contextRef="#ctx0" brushRef="#br0" timeOffset="1423.0806">7088 12261 7611,'13'-34'4644,"-10"16"129,3 4-645,-1 2-3225,0-4-387,5 7-258,-2 1-129,0 6-129,1 2 0,0 3-129,-1 7 0,-2 2-129,0 6 0,-4 0 0,-1 5-129,-1 0 129,-7 1 129,-3 2-129,-2 1 258,-3-3-129,0 0 258,0-3-129,1-5 129,3 1 0,2-8 129,9-9 0,-7 12 129,7-12 0,5 3-258,5-3 129,3 0-258,5 0 0,0-3-129,0-2-516,9 5-2064,-4-2-1806,-3-5-129,-2 0-387,-3-1 129</inkml:trace>
    <inkml:trace contextRef="#ctx0" brushRef="#br0" timeOffset="1979.1121">7433 12151 6063,'0'0'5160,"0"-12"-387,0 12-387,0 0-2322,0 0-1161,0 0-387,10-2-387,-10 2-129,9 9 0,-9-9-129,11 17-129,-5-5 129,-2 2 0,0-2 0,-3 1 0,-1-3 129,0 2 0,0-1 0,-2 1-129,2-12 258,-3 20-129,3-9 0,3 0-129,-3-11 0,13 21 0,-6-11-129,1 2 129,-1 0 0,-2 0 0,-3 0 0,-3 0 258,-4 0 0,-6-4 0,-3 2 0,-3-3 129,-2-3-129,-1-3 0,3-1-258,4 0-516,-3-1-3354,8-7-387,8 8-387,-2-23-387</inkml:trace>
    <inkml:trace contextRef="#ctx0" brushRef="#br0" timeOffset="3587.2051">9208 12117 5289,'10'-2'5160,"-10"2"-258,0 0-258,0-19-2709,0 19-903,3-13-258,-3 13-516,10-8 0,-1 7-129,0 1-129,1 4-129,0 9-129,-3 1 0,0 7 0,-5 3 0,-2 5 0,-4 0 129,-5 3 0,-4 0 0,-1-1 129,-3-2-129,3-1 258,0-3-258,2-5 258,4-3-129,1-3 0,7-14 0,-3 15 129,3-15-129,7 7 0,3-7 129,3 0-129,1 0-129,4 0 0,-1-4-516,9 4-1935,-1-5-1935,-3-3-129,4-3-387,-2-5-128</inkml:trace>
    <inkml:trace contextRef="#ctx0" brushRef="#br0" timeOffset="3903.2233">9614 12192 2322,'-13'14'4386,"-2"-4"129,2 6-129,-5 3-2193,-1-8-1032,9 7-387,-3-5-129,7 2-129,3-4 0,3 1-387,0-12 258,13 17-258,-4-7-129,5 0 0,0-2 0,-2 1-129,-2-1 129,-2 1 0,-8-9 0,6 20 0,-6-20 0,-7 17 0,-2-8-387,-7-6 0,3 7-1290,-6-6-2451,3-4-516,5 0-258,0-10-129</inkml:trace>
    <inkml:trace contextRef="#ctx0" brushRef="#br0" timeOffset="4151.2366">9604 12214 4386,'5'-16'5160,"-5"16"-258,0 0-129,3-18-2967,10 18-387,-13 0-645,19-4-258,-5 0-258,5-1-258,4 4-516,-2-15-2064,9 5-1806,2-2-774,3-6-129,1-8 129</inkml:trace>
    <inkml:trace contextRef="#ctx0" brushRef="#br0" timeOffset="4999.286">11279 12272 4386,'4'0'5418,"11"-13"-645,-5 2-129,3-4-2322,2 9-1548,-3-2-516,2 7-129,0 1-129,0 4 0,-3 7-129,-2 3 129,-3 3-129,-1 2 129,-4 1-129,-1 2 0,-1-1 129,-5-1-129,-3 1 129,0 0-129,-2-3 129,1-1 0,1-5 0,1 1 129,8-13-129,-7 16 129,7-16 129,0 0-129,0 0 129,5 10-129,-5-10 0,16 0 129,-7 0-258,6 0 129,-1-2-129,1-1 0,2 1-129,-2-1 0,4 2-129,-3-4-387,4 5-1161,-9 0-2709,3-7-387,0-1-258,-4-1 0</inkml:trace>
    <inkml:trace contextRef="#ctx0" brushRef="#br0" timeOffset="5407.3092">11737 12218 6321,'15'-14'5031,"-2"4"-258,-13 10-129,0 0-3354,8-3-645,-8 3-258,10 10-258,-6 0-129,1 5 129,0 1-129,0 2 0,-1 1 129,0 0-258,-1 2 258,-2-1-258,-1 1 129,0-1 0,0 2 0,-4-2-129,2-1 129,-3-2-129,-1 1 0,2-4 129,1 0-258,3-14-258,-4 20-774,4-20-2322,0 0-1290,0 0 129,0 0-387</inkml:trace>
    <inkml:trace contextRef="#ctx0" brushRef="#br0" timeOffset="5699.326">11735 12410 8385,'0'0'5160,"0"0"0,0 0-1290,0 0-2709,7-8-129,-7 8-516,20-12-258,-3 7-129,1 0-129,1 5-387,1-5-645,5 2-3741,-5-1-129,-3 2-387,-2-6-129</inkml:trace>
    <inkml:trace contextRef="#ctx0" brushRef="#br0" timeOffset="6647.3802">7993 11422 2580,'0'-11'4773,"0"11"129,0-13-1032,0 13-645,0 0-1032,0 0-516,0-13-516,0 13-258,0 0-387,0 0-129,0 11-129,0 5-129,0 5-129,0 1 0,0 3 0,0 2 0,4-2 0,2-2 0,4-3-129,2-6-258,5-5-258,-7-9-1419,11 0-2451,-6-5-516,-1-3-129,-2-4-387</inkml:trace>
    <inkml:trace contextRef="#ctx0" brushRef="#br0" timeOffset="6820.3901">8149 11485 2193,'0'0'4128,"0"7"387,0 8-516,0 4-2322,-3 2-645,0 11-387,-1-1-129,-1 5-387,4 2-774,-4-6-1419,2-5-2064,3-2-129,0-25-258</inkml:trace>
    <inkml:trace contextRef="#ctx0" brushRef="#br0" timeOffset="7351.4205">8336 11486 1,'0'0'3611,"0"0"517,3 8-387,-7 5-1935,4-13-903,-3 24-258,2-8 0,2 2-258,2 1 0,5-2-129,0 0-129,2 2 0,-4-1-129,0 0 0,0-3-129,-6 1 129,0-3-129,-6 0 129,6-13 0,-17 18 0,6-15 129,-1 0 129,0-3 0,3-4 129,1-7 129,4-1 0,-1-3-129,5-1 0,0-4-129,8 3-129,0-2 0,4 0-258,5-1-129,-1 1 129,1 1-129,0 0 129,0 2-129,-2 0 129,-2 0 129,-3 3 0,-6 1 0,-4 12 129,0-19 0,0 19-129,-16-8 129,2 8 0,-1 0-129,-1 9 0,1 4-387,-2-5-1290,5 5-2193,11 5-645,1-18 258,3 24-128</inkml:trace>
    <inkml:trace contextRef="#ctx0" brushRef="#br0" timeOffset="7946.4542">9975 11472 2709,'-1'10'4515,"1"-10"129,-12 16-516,5 3-2451,-3-8-774,5 4-387,-2 2 0,3 2-258,0-4 0,4 4-129,0-2 0,6-1-129,1-1 0,1 0 0,2-3 0,-2 1 0,1-2-129,-9-11 129,7 18 129,-7-18-129,0 17 129,0-17 0,-9 14 129,-3-7-129,-2-2 0,-2 1 129,-2 0-258,0-4 129,2 2-258,0-4-387,16 0-1806,-12 5-2064,12-5-258,0-11-258,4-6 259</inkml:trace>
    <inkml:trace contextRef="#ctx0" brushRef="#br0" timeOffset="8171.4672">9961 11551 6708,'0'0'4644,"0"0"0,0 0-516,0 0-3483,12-11-516,-1 2-516,7 6-1161,-1-5-2838,6-1 0,3 5-774,2-3 645</inkml:trace>
    <inkml:trace contextRef="#ctx0" brushRef="#br0" timeOffset="8556.4894">10300 11468 3483,'9'6'4773,"4"5"-645,-13-11 258,9 6-3225,0 6-258,-7-1-516,-1 3-258,-1 1 258,0 2-258,-6 0 258,0 4-129,-6-4 0,3 3 0,-1-3 0,-1 2 0,1-5 129,4 2-129,6-16 0,-9 21 0,9-21 0,0 15-129,0-15 129,13 13 0,-3-9-129,3-1 129,2-2-129,2 0-129,3 1 0,-3-2-129,4 0-258,-3-3-516,6 3-2580,-7 0-1290,0-4-258,-4 0-258</inkml:trace>
    <inkml:trace contextRef="#ctx0" brushRef="#br0" timeOffset="9574.5477">8948 10935 5160,'-12'13'5160,"12"-13"-258,0 0-129,5 0-3096,0-15-516,12 3-258,-4-15-387,12 1 258,-2-6-516,5 1 129,-1-5-258,1 2 0,-1 0 0,-3 5 0,-6 9-129,-4 2 0,-4 9-129,-10 9 129,0 0-129,1 6 129,-4 15-129,-10-1-129,0 13 258,-3 3-258,2 1 0,0-5-387,8 5-129,-6-15-2193,12 2-1677,1-7-258,8-10-516,4-7 387</inkml:trace>
    <inkml:trace contextRef="#ctx0" brushRef="#br0" timeOffset="9935.5674">9290 10824 5031,'-9'18'4773,"2"-9"-129,-4 3-258,-2-7-3354,8 12-387,-4-9-129,8 3-129,1-11-129,2 14 129,10-10-258,2-4 0,3 0 0,4-4-129,0-5 0,2-7 129,-2 0 0,-5-2 0,-3-2-129,-5 0 129,-4 0-258,-4 2 387,-3 1-387,-4 2 258,-5 1-258,-1 6 129,1 3 0,0 1 0,1 4-129,1 5 0,5 12-387,5-17-1548,-5 27-2322,7-9-387,6-4-258,7 1 0</inkml:trace>
    <inkml:trace contextRef="#ctx0" brushRef="#br0" timeOffset="10294.5887">9591 10793 3999,'-16'34'4644,"9"-13"-129,-3-4-258,-5-4-2967,11 9-516,0-8-129,4 1-258,0-15 0,15 17-129,1-17 0,4 0-129,2-4 258,1-7-387,-2-2 129,1-5 0,-6 0 0,-3-1 0,-3-2 0,-5 1 129,-5 0-129,-7 3 258,-4-3-258,-4 12 129,-4-2-258,-2 9 0,0 4 0,-2 2-516,11 12-3870,-3 5-258,5-1-387,5-1-516</inkml:trace>
    <inkml:trace contextRef="#ctx0" brushRef="#br0" timeOffset="11590.663">14027 9793 4773,'8'4'5160,"-8"-4"-387,8-8-129,-4-9-2580,-4 17-1161,11-20-387,-11 20-129,10-14-258,-10 14-129,11-1 129,-11 1-129,9 11-129,-8 1 129,0 5-129,-1 3 129,-1 1-129,-7 1 129,-1 2-129,-1-3 129,-2-1 0,2-3 0,0-2 129,2-1-129,8-14 129,-10 19 0,10-19 0,0 0 0,0 13 0,0-13 129,15 4-129,-3-4-129,3 0 129,2 0-129,2 0-129,1-5-258,4 5-774,-10-11-2322,6 5-1161,-4-3-516,1 1-129</inkml:trace>
    <inkml:trace contextRef="#ctx0" brushRef="#br0" timeOffset="12119.6932">14365 9760 2709,'10'-13'5031,"-10"13"-258,8-9-258,-8 9-2322,0 0-774,0 0-645,0 0-129,-11 14-387,-1-5 0,1 4-129,0-1-129,0 5 129,2-5 0,5 1-129,4-2 0,2 0 129,6 0-129,6-1 0,2-2 0,2 2 0,-1-2 0,-3 1 0,2-1-129,-5 0 129,-11-8 0,11 19 0,-11-19-129,0 17 258,0-17-258,-12 19 258,1-6-129,-4-6 0,1 3 0,-1-5 0,1 6-258,-1-11-516,15 0-1548,-13 3-2193,10-8-258,3 5-387,0-24 129</inkml:trace>
    <inkml:trace contextRef="#ctx0" brushRef="#br0" timeOffset="12327.7049">14389 9826 4386,'0'0'5160,"7"-4"-387,0-3-129,8-5-2193,5 7-1677,2-7-387,5 0-645,8 7-1548,1-4-2580,4-3-258,4 1-387,4-1 0</inkml:trace>
    <inkml:trace contextRef="#ctx0" brushRef="#br0" timeOffset="13162.7528">16227 9736 4773,'0'0'5160,"0"0"-387,-6-11-387,12 11-2322,-6-16-258,14 9-645,-7-10-258,6 7-258,-2-4-258,3 6-129,1 3-129,-1 5-129,-1 3-129,-4 9 0,2 7 0,-7 3 0,-1 5 0,-3 2 129,0 0-129,-4-3 0,-5 1 129,1-3 0,-2-2-129,3-5 129,0-3 0,2 0 0,5-14 0,-4 18 0,4-18 0,2 16 0,-2-16 0,15 13 129,-5-8-258,3 0 129,0-3 0,1-2-258,6 0-516,-6-11-903,7 1-2838,-2-3-387,0-4-129,-1-2-516</inkml:trace>
    <inkml:trace contextRef="#ctx0" brushRef="#br0" timeOffset="13455.7697">16655 9692 7740,'18'-7'5160,"-9"4"-387,-9 3-129,16 0-3354,-16 0-645,13 0-129,-13 0-387,10 17 0,-5-2-129,-2 2 0,1 2 0,-3 0 0,1 3-129,-1 0 129,0-3 0,-1-1-129,0-1-387,0-5 0,3 5-645,-3-17-1935,0 12-1548,0-12-258,0 0-258</inkml:trace>
    <inkml:trace contextRef="#ctx0" brushRef="#br0" timeOffset="13735.7857">16686 9871 5676,'-10'10'5031,"10"-10"-258,0 0-129,-11 0-2580,11 0-1032,5 0-129,3 0-258,0 0-129,5-3-258,1 1-129,2-3-258,3 3-258,-2-6-903,10 7-3096,-7-4-516,1 1-258,0-3-258</inkml:trace>
    <inkml:trace contextRef="#ctx0" brushRef="#br0" timeOffset="14514.8302">16820 9892 2451,'4'-11'4515,"-4"11"-129,0 0-903,0 0-1032,-3-13-903,3 13-645,0 0-387,0 0-129,-8 0-129,8 0-129,0 0 0,0 0 0,-3 13-129,3-13 129,0 14 0,0-14 0,-1 22 129,1-8-129,-2 5 0,0-1 0,-3 4 0,2 0 0,-1-1 0,0 1-129,0-3 129,1-3-129,3-16 129,-2 20-129,2-20-129,0 0-387,13 0-2709,-7-12-1290,4-7 0,-1 0-645</inkml:trace>
    <inkml:trace contextRef="#ctx0" brushRef="#br0" timeOffset="15814.9045">16677 9760 1548,'-1'-13'2838,"1"13"516,-4-14-258,4 14-387,-12-14-258,12 14-516,-12-15-387,12 15-387,-16-13-129,16 13-129,-11-6-258,11 6-129,0 0-129,0 0-129,0 0 129,0 0-129,0 0-129,4 11 0,5-6 0,5 3 0,0-2 0,6 0 0,-2-3-129,5 1 129,-3-1-129,0-3 0,-4 0-129,-1 0 129,-6 1 0,1 2-129,-10-3 129,0 0 0,5 10 0,-5-10-129,-1 15 129,1-15 0,-7 21 0,3-9 0,1 4 0,-1 0 0,1 1-129,0 1 258,-1 1-129,1 2 0,-2-2 0,2 1 0,-2-1 0,0 3 129,0-3-129,0 0 0,1-4 0,1-1 0,0-4 129,3-10-129,-2 17 0,2-17-129,0 0 0,0 0-387,5-2-774,-5-10-2838,2-1-645,2-2-258,2-1-387</inkml:trace>
    <inkml:trace contextRef="#ctx0" brushRef="#br0" timeOffset="16070.9192">16736 9900 2322,'-10'5'4644,"10"-5"129,0 0-258,0 12-1677,0-12-1032,0 0-258,7 0-645,4 0-129,-1 0 0,8 0-516,-1 0-258,4 0-387,3 0-774,-4 0-2967,2 0-645,1-3-129,-1 1-645</inkml:trace>
    <inkml:trace contextRef="#ctx0" brushRef="#br0" timeOffset="17246.9865">18548 9786 1032,'0'0'4644,"-11"-17"387,11 17-387,-10-20-2322,10 20-387,-2-21-387,2 21-129,4-20-387,-4 20-258,11-17-129,-3 12-387,-8 5-129,17 0 0,-8 10-258,-1 5 129,-1 5-129,-2 4 0,0 0 129,-3 3-129,-2-2 0,0-4 0,-3 1 0,-6-3 129,2 0-258,-3-4 258,2-1 0,-3-2 0,2 0 0,1-5 0,8-7 0,-13 13 258,13-13-258,0 0 0,-10 19 0,10-19 129,0 10-129,0-10 129,6 17 129,-6-17-129,11 13 0,0-7 129,-1-6-129,6 5 0,-1-5 0,1 1-129,-1 0 0,1 2 0,-1-3-129,-1 0 0,-2 1-129,-2-1-129,-1 1 0,-3-8-1161,9 0-2838,-5-4-645,1-1-258,3-5-258</inkml:trace>
    <inkml:trace contextRef="#ctx0" brushRef="#br0" timeOffset="17843.0204">19038 9811 258,'-8'-18'4515,"8"18"129,-13-21-129,3 6-2193,10 15-774,-19-17-258,11 17-516,-4-4-129,2 4-129,-2 0-258,12 0 0,-15 13 129,15-13-258,-7 19 0,7-9-129,0-10 0,13 18 0,-3-13 0,5 0 0,1-4-129,1-1 0,-2 0-129,1-1 129,-2-4 0,-3-3 0,-3 4 0,-8 4 129,9-13 0,-9 13 0,0 0 0,0 0 0,0 0 0,0 0 0,-6 14-129,3-1 129,0-1 0,-1 5 0,3-2 0,-1 2 0,-1-2-129,1 1 129,-1-3 0,-1 1 129,-3-2-129,-2-2 129,-3 0 0,-3-1 129,-6-4 129,0 1-129,-2-5 129,1 1-129,-2-2 0,5 0-129,1-2-129,3-3-516,15 5-1677,-9 0-2451,9 0-129,0 0-516,1-12 258</inkml:trace>
    <inkml:trace contextRef="#ctx0" brushRef="#br0" timeOffset="19503.1144">15220 9029 3612,'0'0'4902,"5"-14"-258,-5 14-129,0 0-2580,-14 0-774,14 0-516,-18 9-129,7 2-258,-2-2 0,4 4 0,1 2-129,3 2 129,3 0-258,2 1 129,7 2-129,3-1 129,4 0-129,3 2 129,0-6-129,0 2 129,-2-3-258,-2-2 258,-3-5-129,-7 4 0,-3-11 129,-1 14-129,-9-8 129,-3 0-129,-1-1 129,-4 0-258,2-1 258,-1-2-387,4 1-387,-2-3-1161,15 0-2580,-12-7-516,12 7-129,0-15-129</inkml:trace>
    <inkml:trace contextRef="#ctx0" brushRef="#br0" timeOffset="19812.1324">15220 9124 5289,'0'0'5031,"0"0"-258,7-6-387,-1-6-3096,3 5-645,-9 7-129,18-17-258,-8 8 0,2 1-387,2 4-129,0-4-645,8 8-1161,-7 0-2451,6-4 0,1 1-645,1 0 387</inkml:trace>
    <inkml:trace contextRef="#ctx0" brushRef="#br0" timeOffset="20635.1801">15567 9053 4902,'9'0'4644,"-9"0"0,9-9-1548,-1 9-1548,-8 0-774,8-4-258,-8 4-258,9 0-129,-9 0 0,8 13-129,-5-1-129,-3 1 129,0 2 0,0 1 0,-4 1-129,-5-3 129,0 3 0,-2 0 129,-1-3-129,1-4 129,2 1-129,1-2 129,8-9 0,-9 14 129,9-14-129,0 12 0,0-12 129,5 10 129,-5-10-129,14 12 0,-3-8-129,1 4 129,3-5-129,-1 2 0,3-4-129,2 0 0,-1 1-258,-3-2-129,3 2-903,-9-2-3096,2 0-129,-1 1-516,-10-1 129</inkml:trace>
    <inkml:trace contextRef="#ctx0" brushRef="#br0" timeOffset="21507.2301">17347 8988 4902,'0'0'4515,"0"0"129,0 0-645,-1 16-2967,1-16-387,-13 10-258,13-10-258,-13 15 129,13-15 0,-11 20-129,11-20 0,-3 21 0,3-21 0,4 23-129,-4-23 129,18 21-129,-8-12 0,3 1 0,-3-3-129,1 3 129,-2 0-129,-9-10 258,8 20-129,-8-20 0,-1 19 0,-7-7 129,-2-1 0,-4 0 0,-2-2-129,0-1 0,-2-1 0,1 0 0,0-3 0,4-1-258,4 2-387,-5-6-2064,14 1-1419,0 0-645,-6-12 0</inkml:trace>
    <inkml:trace contextRef="#ctx0" brushRef="#br0" timeOffset="21772.2453">17330 9056 5160,'12'0'4902,"-3"0"-516,0 0-129,-1-7-3225,6 6-516,3-1-774,-4-4-774,11 5-2193,-3 1-1161,0-6-129,4 2-387</inkml:trace>
    <inkml:trace contextRef="#ctx0" brushRef="#br0" timeOffset="22295.2752">17913 8944 4902,'8'14'4902,"-8"-14"-258,-5 18-129,0-4-3354,-11-7-258,1 7-387,-4-3 0,-2 3-129,-1 1-129,1 2 0,2-3-258,3 3 129,1 0-129,2 2 0,2 1 0,4-1 0,2 0 0,1 1 0,3-3 0,1 2 0,0-4 129,0 2-258,5-5 258,1-1-258,0 1 129,-6-12 0,18 18 0,-18-18-129,17 9 129,-7-7 0,1-2-129,-1 0 129,0-1 0,-1-5 0,0-1 0,-9 7 129,13-16-129,-13 16 129,5-19-258,-5 19 258,-2-18 0,-6 10 0,-5 2-129,-2 3 0,-1 1 0,-3 2 0,1 2 129,1 4-387,2 6-258,-1-10-2064,16-2-1935,-10 11-258,10-11-258,5-11-129</inkml:trace>
    <inkml:trace contextRef="#ctx0" brushRef="#br0" timeOffset="23663.3531">15856 8521 2967,'-3'15'5160,"3"-15"-387,0 0 0,0 0-1935,2-8-1419,12-2 0,-8-8-645,10 1 0,-4-6-516,6 2 258,0-8-387,5 2 0,-3-3 0,1 4-129,-1 2 0,-2 0 0,-4 7-129,-3 3 0,-11 14 0,10-8 0,-10 8 0,-1 14-129,-5 6 129,-5 4-129,1 5-129,-4 2 0,4 6-129,-4-6-645,12 4-2967,-4-6-516,6-6-258,2-10-258</inkml:trace>
    <inkml:trace contextRef="#ctx0" brushRef="#br0" timeOffset="24054.3758">16260 8339 5676,'-19'26'4644,"12"-13"-258,-3-5-129,-2 1-3612,6 3-129,1 1-129,5-1-129,0 0-129,0-12 0,12 19 0,-1-14 129,4-3-129,0-2-129,-1 0 129,0-6 129,-4-5-129,0 2-129,-5-4 129,-2 2 0,-3-3 129,-4 1-129,-6-2 0,0 1-129,-1 2 129,-2 1-129,0 5 0,1 2-129,2 4 0,3 0-129,7 0-258,-8 14-903,13-1-2064,2-1-1161,6-1 0,6-4-387</inkml:trace>
    <inkml:trace contextRef="#ctx0" brushRef="#br0" timeOffset="24626.4086">16568 8254 3612,'-11'3'4128,"11"-3"0,-6 14-1677,6-14-1290,-2 15-129,2-15-516,0 20-129,0-20-129,14 23 0,-5-10-258,1 5 0,2-2 0,-2 3 129,0-1-129,-4-1 0,-1 1 0,-5-1 129,-2-2-129,-6-3 258,-2-5-129,-3-2 0,-4-5 129,4 0 129,-5-5 0,5-4 0,-2-4 129,5 1-129,0-2 129,7 2 0,-2-3-258,5 15-129,3-19 129,6 9-129,4 0-129,3-1 0,2-2 0,4 1 0,2-2 0,0-1 0,-4 1 129,3-2-129,-5 0 129,0 4 0,-8-2 129,-3 4-129,-7-3 129,0 13 0,-4-21-129,-9 14 258,-3 0-387,-6 5 0,0 2 0,-2 0-387,1 15-258,-4-7-2193,8 12-1419,3-1-774,4 0 0,8-5-258</inkml:trace>
    <inkml:trace contextRef="#ctx0" brushRef="#br0" timeOffset="40915.3403">10535 10135 129,'20'-32'3999,"4"11"258,7-5-1548,12-10-516,15-2-258,8-10-645,17-5-258,6-10-516,11 2-129,2-6-129,1-1-258,-3 0 129,-4-1-258,-8 7-387,-10 1-516,-5 9-2064,-16 12-1161,-13 2-258,-10 9 129</inkml:trace>
    <inkml:trace contextRef="#ctx0" brushRef="#br0" timeOffset="41215.3574">11586 9068 3999,'28'-12'4386,"-8"5"0,5 4-387,4 3-3096,0-2-387,7 2 0,1 4-258,-1 6 0,-3 0-129,0 4 0,-8 1-129,-5 3 129,-9 7 0,-7 2 129,-8 0-129,-9 4 0,-5 2-129,-4-1-516,6 4-2064,0-9-1677,8-11-258,12-4-387</inkml:trace>
    <inkml:trace contextRef="#ctx0" brushRef="#br0" timeOffset="41830.3925">20853 9264 7998,'0'0'4515,"16"-3"0,14-32-1419,15 0-2967,15-9-258,12-6 129,13-8-129,6-5-129,10 2-129,-7-6-1161,6 8-2193,-9 6-774,-11 0-129,-11 12 0</inkml:trace>
    <inkml:trace contextRef="#ctx0" brushRef="#br0" timeOffset="42111.4086">21761 8439 3096,'38'14'4644,"-7"-4"-129,1-8-129,4 3-3354,9 10 0,-1-8-258,-1 9-516,-7 0 129,-3 6-258,-13-1 129,-7 7-258,-12 0 129,-4 2 0,-13 4-258,-6 1 0,0 4-774,-5-3-3225,6-7-387,10-4-516,6-12 129</inkml:trace>
    <inkml:trace contextRef="#ctx0" brushRef="#br0" timeOffset="54687.1272">5663 14170 4128,'0'20'4773,"0"-20"-387,0 0-129,1-10-2709,-1 10-903,13-29-258,-2 9-129,-1-3-129,3-6-129,5-4 129,-1 1-129,2-1-129,0-2-129,2 6-516,-4-5-1032,3 5-1677,-2 8-645,-5-2-387,0 9 0</inkml:trace>
    <inkml:trace contextRef="#ctx0" brushRef="#br0" timeOffset="55063.1489">5866 13680 2451,'0'0'4515,"-6"-13"-129,6 13 0,-9-12-2193,9 12-645,0 0-645,0 0-387,0 0-129,6-9-258,-6 9 0,16-3-129,-3 3 129,-2-2-129,4 2 0,-3 2 0,0 3 0,0 5 0,-3 1 0,-3 4 0,-3 2 0,-2 3 0,-1 1-129,0-1 0,0 1-387,-3-8-516,4 1-2580,-1-14-774,12 12 0,-1-12-516</inkml:trace>
    <inkml:trace contextRef="#ctx1" brushRef="#br0">11611 15383 0,'0'0'0,"0"0"0,0 0 0,0 0 0,0 0 0,0 0 0,0 0 0,0 0 0,0 0 0,0 0 0</inkml:trace>
    <inkml:trace contextRef="#ctx0" brushRef="#br0" timeOffset="71227.074">4563 12285 1935,'-20'16'4386,"10"-15"-258,10-1-774,0 0-1290,0 0-774,0 0-516,9 8-129,10-5-258,6-3-258,8 0 129,10 0-258,10-5 0,7-1 0,6-3 0,4 0-129,1-4 129,0 1 0,-2-3-129,-5 3 129,-3-4-129,-6 4-258,-6-3-258,-2 6-129,-10-6-516,0 8-1032,-7-1-1806,-10-3-129,0 9 129</inkml:trace>
    <inkml:trace contextRef="#ctx0" brushRef="#br0" timeOffset="71654.0984">5463 12000 129,'-1'-11'3483,"1"11"258,0 0-1032,0 0-516,0 0-516,-13 0-387,13 0-387,-3 7-129,3 5-129,0-12 0,5 21 0,-5-21-129,19 22-129,-8-11-129,7 3 0,-2-3 0,1 2-129,0-1-129,-2 1 129,-2 3-129,-7 3 0,-5 0 129,-1 6-129,-6-1 0,-8 4 0,-2 1 0,-4-1-516,2 1-387,-6-7-1290,4-3-1935,6 2-387,1-11-258</inkml:trace>
    <inkml:trace contextRef="#ctx0" brushRef="#br0" timeOffset="72535.1487">5834 11416 645,'-15'0'3483,"2"0"387,13 0-516,0 0-2193,0 0-387,8 1 129,-8-1-387,12 1 258,-12-1-258,22 4 258,-10 0-258,5 2-129,3-4-129,5 3 0,6-4 0,3 1-129,4-2-129,4 0 0,2-6-129,-1-1-129,-2 3 0,-4-5 0,0 5-129,-8-3 0,0 6-387,-9-4-516,2 5-516,-6 0-1677,-7 0-387,8 4-129</inkml:trace>
    <inkml:trace contextRef="#ctx0" brushRef="#br0" timeOffset="72918.1707">6472 11292 2580,'-15'-3'3354,"15"3"-903,0 0-645,-8 0-129,8 0-516,0 0-129,0 0-387,0 0 0,0 0-258,0 0-129,0 0 0,7 15 129,-7-15-129,16 21 0,-8-9 0,3 2 0,-1-1 0,0 2-129,-3-4 258,0 4-258,-4-3 0,-1 4 129,-2-1-129,-8 5 0,-4-1 0,-7 4-129,-2 7-645,-10 2-2193,-4 0-1161,0 7-387,-11-3-129</inkml:trace>
    <inkml:trace contextRef="#ctx0" brushRef="#br0" timeOffset="84806.8507">6946 13089 774,'-15'3'4386,"15"-3"258,-16 0 0,16 0-2064,0 0-387,-14-5-645,14 5-129,0 0-645,0 0-129,0 0-258,6 0-129,5 2 129,4 2-387,5 3 129,5-1-129,7 2 0,5-1 129,6-3-129,3 0 0,3-4 0,1 0 0,-2 0 0,-2-4 0,-3-3-129,-6 3 129,-3-1-387,-9 0 258,-4 5-129,-4-4-129,-5 4 0,-12 0 0,14 0 129,-14 0-258,0 0-258,0 0 0,0 0-516,0-13-258,0 13-387,0 0-258,0 0 129,4-15 387,-4 15 387,0 0 903,6-12 645,-6 12 774,0 0 774,0 0 129,0-17 129,0 17-129,0 0-258,0 0-516,-11-19-258,11 19-129,0 0-258,0 0-129,-10-8-129,10 8 0,0 0-258,0 0 129,0 0-129,0 0 0,6 6 129,-6-6-129,12 2 129,-12-2 0,12 2 0,-12-2-129,11 3 129,-11-3 0,8 1-129,-8-1 129,0 0-129,0 0 0,7 13 129,-7-13-129,0 10 129,0-10-129,-3 14 258,3-14-258,-8 13 129,8-13-129,-10 16-129,10-16-129,-10 13 0,10-13-516,-7 15-387,7-15-1419,0 0-1935,0 0-387,0 0-258,0 0 130</inkml:trace>
    <inkml:trace contextRef="#ctx1" brushRef="#br0" timeOffset="29733.7007">12590 16622 0,'0'0'0,"0"0"0,0 0 0,0 0 0,0 0 0,0 0 0,0 0 0,0 0 0,0 0 0,0 0 0</inkml:trace>
    <inkml:trace contextRef="#ctx0" brushRef="#br0" timeOffset="86078.9227">7594 13004 258,'0'0'4386,"0"0"0,-6-9 0,6 9-1548,0 0-903,-8-6-516,8 6-387,0 0-258,0 0 0,0 0-258,0 0-258,0 0 0,0 0-129,0 0-129,-3 8 0,3-8 0,0 0 129,5 12-129,-5-12 129,8 8-129,-8-8 129,9 7-129,-9-7 0,12 6 129,-12-6-129,11 8 0,-11-8 0,0 0 0,10 8 0,-10-8 129,0 0-129,0 0 0,2 14 0,-2-14 0,0 0 129,-2 15-129,2-15 0,-7 12 129,7-12-258,0 0 258,-10 12-129,10-12 0,0 0 0,-10 10 0,10-10 0,0 0 0,-11 12 129,11-12-129,0 0-129,-11 13 129,11-13 0,-8 13 0,8-13-129,0 0 129,-10 12 0,10-12 0,0 0-129,0 0 258,-9 11-258,9-11 129,0 0 0,0 0 0,-5 16 0,5-16-129,0 0 0,-4 10 0,4-10-129,0 0-129,0 0-645,0 0-1290,0 0-2064,0 0-516,4-10-129,-3-2 258</inkml:trace>
    <inkml:trace contextRef="#ctx0" brushRef="#br0" timeOffset="87337.9951">7979 12446 3225,'0'0'3741,"0"0"-903,0 0-774,0 0-387,0 0 0,0 0-387,0 0-387,9 0 129,-9 0-387,15 3 0,-6-3-129,7 1-129,5 0 0,5 1-129,3-2 0,6 0-129,4-3 129,3-1-129,3-1-129,1 0 0,0-2 129,0 2-129,-3-1 129,-2 2-129,-4-1 0,-3 1 129,-5 1-129,-5 1 129,-2-1-129,-5 2 0,-1-2 129,-5 3-129,-1 0 0,-10 0 129,10 0-129,-10 0 0,0 0 129,0 7-129,0-7 0,0 0 129,-6 12-129,6-12 0,0 0 129,0 0-129,0 0 0,-3 10 0,3-10 0,0 0 0,0 0-129,0 0 0,0 0 0,0 0-258,0 0-516,0 0-258,0 0-645,0 0-1677,0-8-1419,0 8 258,-1-12-129</inkml:trace>
    <inkml:trace contextRef="#ctx0" brushRef="#br0" timeOffset="88346.0531">8679 12343 516,'0'0'3612,"0"0"-387,-10 0-516,10 0-387,-8 0-258,8 0-258,0 0-387,0 0-129,-12-4-387,12 4-258,0 0 0,0 0-258,0 0 0,0 0-129,0 0-129,0 0-129,-9-2 129,9 2-129,0 0 129,0 0-129,0 0 129,0 0-129,0 0 129,0 0 0,-9 2-129,9-2 129,0 0-129,0 0 129,0 0-129,0 0 0,-3 9 0,3-9 0,0 0 0,0 0 0,0 0 0,9 10-129,-9-10 258,11 5-129,-11-5 0,13 5-129,-3-2 129,0-1 0,0 1 0,1 0 0,-1-2 0,2-1 0,-3 3-129,0-1 129,-9-2 0,12 3 0,-12-3 0,0 0 0,9 5 0,-9-5 0,0 0 0,0 0 0,0 12 129,0-12-129,0 0 129,-9 12-129,9-12 0,0 0 0,-11 12 0,11-12 0,-8 8 0,8-8 0,-8 11 0,8-11 0,-10 10 0,10-10 0,-13 10 129,13-10-129,-15 11 0,15-11 0,-14 8 129,14-8-129,-16 12 129,16-12-129,-14 10 129,14-10-129,-14 9 129,14-9-129,-10 7 0,10-7 129,0 0-258,-11 8 129,11-8 0,0 0 0,0 0 0,0 0 0,0 0 0,0 0 0,0 0 0,0 0 0,-7 11 0,7-11 0,0 0 0,0 0 0,0 0 0,0 0 0,0 0-129,0 0 129,0 0-129,0 0 129,0 0-258,0 0 129,0 0-258,0 0-516,0 0-1032,0 0-2322,0 0-516,0 0-258,2-8 129</inkml:trace>
    <inkml:trace contextRef="#ctx0" brushRef="#br0" timeOffset="89511.1198">8903 11679 1419,'-10'-3'3612,"10"3"-258,0 0-774,0 0-516,-10-3-387,10 3-387,0 0-258,0 0-387,0 0 129,2 7-258,-2-7-258,15 10 129,-1-7 0,7 4-129,6-3 0,8-3-129,2-1-129,7 0 129,6-5-129,0-5 0,0-1 0,1-4 0,-4 2-129,-2-1 129,-4 2 0,-1 2 0,-9 3 0,-1 2 0,-8 3-129,-4 2 129,-3 0 0,-4 0 0,-11 0-129,10 2 129,-10-2 0,0 0 0,0 0 0,0 0 0,0 0 0,1 11 129,-1-11-129,0 0 0,0 0 129,0 0-129,0 0 0,0 0 0,0 0 0,0 0-129,0 0-258,0 0-129,0 0-129,0 0-387,0 0-129,0 0-387,0 0-387,0 0-387,0 0-258,0 0-258,-6-10 0,6 10 387</inkml:trace>
    <inkml:trace contextRef="#ctx0" brushRef="#br0" timeOffset="90486.1755">9579 11567 774,'0'0'1935,"0"0"129,-10-6-129,10 6-258,0 0-129,-13-1-258,13 1-129,0 0-129,-8 0 0,8 0 0,0 0-258,-13 0 0,13 0-129,0 0-129,0 0 0,0 0-258,0 0 0,0 0 0,0 0 0,0 0-129,0 0 0,0 0 129,0 0-129,0 0 129,0 0-129,0 0 129,0 0-129,0 0 0,0 0-129,0 0 129,0 0-129,0 0-129,0 0 129,0 0 0,0 0 0,9 4 0,-9-4 0,8 4 0,-8-4 0,11 5 129,-11-5-129,13 7 0,-4-5 0,-9-2 0,15 4 0,-15-4 0,11 3 0,-11-3 0,0 0 0,10 7 129,-10-7-129,0 0 0,0 0 129,0 0 129,0 12-258,0-12 129,0 0-129,0 0 129,0 0-129,-5 7 129,5-7-129,0 0 129,0 0-129,0 0 129,0 0-129,0 0 0,-9 8 0,9-8 129,0 0-129,0 0 0,0 0-129,-9 4 129,9-4 0,0 0 0,0 0 0,0 0 0,-7 11 0,7-11 0,-8 14 0,8-14 0,-9 19 0,9-19 0,-10 22 0,10-22 0,-10 17 0,10-17 0,-9 15 129,9-15-129,0 0-129,-7 12 129,7-12 0,0 0 0,0 0 129,0 0-129,0 0 0,0 0 129,0 0-129,0 0 0,0 0 129,0 0-129,0 0 0,0 0 0,0 0 0,0 0 0,0 0 0,0 0-129,0 0 129,0 0 0,0 0-129,0 0 0,0 0-258,0 0-516,0 0-645,0 0-2838,0-7-258,0 7-387,0 0 129</inkml:trace>
    <inkml:trace contextRef="#ctx0" brushRef="#br0" timeOffset="91359.2255">9595 11618 1935,'6'12'3999,"-6"-12"387,0 0-258,-4 0-2838,4 0-129,0 0-129,0 0 0,0 0-258,0 0 0,0 0 0,0 0-129,-7-9-258,7 9 0,0 0-258,0 0 129,-3-16-258,3 16 129,-2-11 0,2 11-129,0 0 129,-1-12-129,1 12 0,0 0-129,0 0 129,0 0 129,0 0-258,0 0 129,0 0-129,0 0 129,0 0 0,0 0 0,0 0 0,0 0 0,0 0 0,0 0 0,0 0 129,0 0-129,0 0 0,0 0 0,-9-1 0,9 1 0,0 0 0,0 0 0,0 0 0,0 0 0,-9 8 0,9-8 0,0 0-129,-7 15 0,7-15-129,0 0-645,0 17-3612,0-17 0,0 0-387,-3 12-387</inkml:trace>
    <inkml:trace contextRef="#ctx0" brushRef="#br0" timeOffset="132786.595">728 11322 2451,'-40'24'4773,"40"-24"-129,0 0 0,0 0-2193,0 0-774,0 0-387,0 0-387,0 0-258,0 0-258,-45-38-129,45 38 0,0 0-258,-38-27 0,38 27 0,0 0 0,-46-12-129,46 12 0,0 0 129,-40 24-129,40-24 0,0 0 129,-24 65-129,24-65 129,-3 50-129,3-50 129,3 49-129,-3-49 129,0 0 0,20 57-129,-20-57 0,0 0 129,0 0 0,39 29 0,-39-29 0,0 0 0,0 0 0,45-28 129,-45 28-129,0 0 129,35-71-129,-35 71 129,21-69-129,-21 69 129,13-70-129,-13 70 129,4-57 0,-4 57-129,0 0 0,0 0 0,0 0 0,0 0-129,0 0 129,0 0-129,0 0 129,-5 66-129,5-66 129,4 79-129,-4-79 129,22 83-387,-22-83-387,35 76-1161,-35-76-2451,49 49-258,-49-49-258,66 20-129</inkml:trace>
    <inkml:trace contextRef="#ctx0" brushRef="#br0" timeOffset="133734.6492">1711 10981 1806,'5'-18'4257,"-5"18"129,0 0-1548,0 0-1032,-4 6-903,0 14-258,0 5-387,1 7-129,0 8 0,1 3-129,2 6 0,0-4 129,0 4-258,5-8 129,1-4 0,0-7-129,2-9 129,0-5-129,-8-16 129,17 10-129,-9-10 129,2-2-258,2-5 258,-1-1-258,3 3 129,0 0 0,3 5 129,-3 0-129,3 5 0,-6 6 129,-1 1 0,-6 4 129,-3 0 0,-1 2 0,-12-2 387,2 4-129,-11-8 0,4 2 258,-7-6 0,3 1 129,-6-9 0,6 0-129,-2-5-129,6-4 129,2-4-387,4 0-258,11 13-903,-7-20-2709,8 9-903,10 7-516,2-3-258</inkml:trace>
    <inkml:trace contextRef="#ctx0" brushRef="#br0" timeOffset="134657.702">3070 11211 645,'-17'0'3999,"8"3"258,-8 0-903,0-3-1548,3 9-387,-8-5-645,4 13 129,-4-4-387,4 11 258,-3-2-387,3 9 0,1-1-129,3 4-129,1 0 0,6-1 0,6-1-129,4-6 0,11-4-129,6-6 0,11-3-258,5-10-774,13-3-2580,5 0-774,-2-8-129,6-1 0</inkml:trace>
    <inkml:trace contextRef="#ctx0" brushRef="#br0" timeOffset="135741.7639">4862 11344 1,'0'-11'4256,"-6"1"388,0 0-1032,6 10-774,-25-24-903,12 19-387,-12-14-387,3 11-258,-8-6-258,0 9-129,-5 1-129,3 4-258,-4 5 0,2 9 0,0 8-129,3 4 0,4 2 0,3 1 0,7-2 0,2 0-129,9-4 129,6-3 0,3-6 0,12-3 0,5-6-129,8-5 0,6 0 0,2-10 0,4-4 0,0-8-258,3-6 258,-4-8 0,-2-7 0,-2-4 0,-4-5 258,-5-1-129,-4-4 258,-7 6 129,-7 3-129,-5 8 0,-3 7 129,-6 12-258,-9 8 129,3 13-129,-6 1 0,2 16-129,3 10 0,3 12-129,4 12 129,6 7-129,1 6-129,10-2 129,6 3-387,4-8 129,9 0-645,-5-22-774,9-10-2838,-2-10-258,-2-15 129,1-3 1</inkml:trace>
    <inkml:trace contextRef="#ctx0" brushRef="#br0" timeOffset="136497.8073">181 10611 1548,'-11'61'3612,"4"-8"387,-1 10-2064,3 14-258,0 21-129,-3 10-387,0 11-129,-1 4-258,1 4-258,3-2-129,2-9-387,3-11 0,3-22-387,3-9-258,3-24-774,-9-50-2451,33 49-387,-33-49-129</inkml:trace>
    <inkml:trace contextRef="#ctx0" brushRef="#br0" timeOffset="137421.8589">127 10718 3225,'-25'-63'3741,"25"63"-903,0 0-1419,-10-56-387,10 56 0,0 0-258,0 0-129,0 0 0,53-12 0,-53 12 0,63 6-258,-23-2 0,13 1-129,4-5 0,15 2 0,8-2-387,24-2-129,15-3-129,1 0 129,19 1-129,-2-1-129,22 2 0,-11 0 0,22 3 129,-23-1 258,49 0 0,-37 1 0,4-3 0,-2 2-129,1 0 258,-1-1 0,-7-1 0,0 2-129,-44 0 129,35 1 129,-7 0 0,-5 2 0,-2 1 129,-5 6 0,-6-4 0,-2 2 0,-8-2 0,-6 1 0,-7-4-129,-1 2-129,-9-3 129,-5 1-129,-6-2 0,-4 1 0,-7 0 0,-1-1 0,-9 1 0,-6 1 0,-5 1 0,-4-1 129,-9 1-129,-4 0-129,-4-2 129,-4 1 0,-5 0 0,0 1 0,-5-1 0,-9-2 0,12 4 0,-12-4 0,0 0 0,10 4 0,-10-4 129,0 0-129,0 0 0,0 0 0,10 0 258,-10 0-258,13-3 0,-2-2 0,1 0 0,0 1 0,3-3 129,-2 2 0,-2 1 129,1 1-129,-4 0 258,2 3 0,-10 0 129,0 0-129,5 14 0,-4 1-129,0-1 0,1 7 0,-1 10 0,5 5-129,2 9 0,3 7-258,3 13 129,3 6-129,2 8 0,-3 5 0,4-4-258,-10-6-387,5 3-903,-10-7-2451,-5-17-387,0-3 0</inkml:trace>
    <inkml:trace contextRef="#ctx0" brushRef="#br0" timeOffset="138241.907">85 11778 3483,'0'0'4773,"0"0"129,0 0-2064,0 0-774,37 26-129,-37-26-516,76 11-129,-28-7-387,6 7-129,4-8-258,11 4-129,7-4-387,18 0 0,13-2-258,7 0 0,10-1 129,8 0-258,9-2-129,1-1 129,13 0 129,-12 0 0,5 2 129,-3 1 0,4 0 0,-3 0 0,2 0 129,-3 1-129,-5 2 129,-3 0-129,-1-3 129,-4 0 0,-3 0 0,0 0 129,-1-5-129,-1 1 0,0-1 129,-2 2-129,0-2 129,0 4 0,-3-1-129,-6 2 129,-6 0-129,-2 0 129,-6 4 0,-7 2-129,-5-2 129,-4 1 0,-7-2 0,-2 0 0,-4-3 0,-3 0-129,-6-6 129,-3-2-129,-5-2-387,-10-5-3483,-5 1-774,-8-1-258,-16-4-387</inkml:trace>
    <inkml:trace contextRef="#ctx0" brushRef="#br0" timeOffset="138873.9432">1281 10686 3999,'-7'-15'4902,"7"15"-258,0 0-258,-10 4-2967,5 8-258,-2 21-516,-2 7-129,1 19-516,-1 21 387,2 15-516,4 27-774,1 1-1419,3 13-2322,12 0-129,4-8-516</inkml:trace>
    <inkml:trace contextRef="#ctx0" brushRef="#br0" timeOffset="139262.9653">2466 10727 3225,'10'-22'4386,"-10"22"129,4 20-387,-3 13-3483,-1 11-258,0 19-129,0 22-516,0 12-1290,-2 24-2451,2 17-516,0 2-258</inkml:trace>
    <inkml:trace contextRef="#ctx0" brushRef="#br0" timeOffset="139809.9959">3960 10665 5547,'6'9'5160,"-6"18"-387,-1 15-258,-1 18-3999,-5 19-129,0 22-129,1 20-258,-2 10-903,5 19-2193,3-2-1548,-5-2-129,5-10-258</inkml:trace>
    <inkml:trace contextRef="#ctx0" brushRef="#br0" timeOffset="140382.0289">2518 11389 1548,'0'0'4515,"0"0"-129,0 14 0,1-2-2580,2 15-1161,-3 6-387,0 10-129,-2 2-258,0-3-516,2-1-2451,2-8-1290,-2-16-258,0-17 0</inkml:trace>
    <inkml:trace contextRef="#ctx0" brushRef="#br0" timeOffset="140723.0489">2584 10535 1935,'0'0'4515,"-4"12"0,4 9-387,1 11-2709,-1 8-774,-2 12-1290,-2-2-3096,4 15-516,-10-12-387</inkml:trace>
    <inkml:trace contextRef="#ctx0" brushRef="#br0" timeOffset="141562.0969">514 9803 3354,'0'0'4128,"0"0"129,-39 37-645,39-37-2967,-1 77 129,1-23-387,0 10 0,4 9 0,2 12-645,3-5 0,-1 2-387,0-8-1290,-2-15-1806,3-4-645,-9-55 0</inkml:trace>
    <inkml:trace contextRef="#ctx0" brushRef="#br0" timeOffset="142178.1322">437 9673 1032,'-15'-73'4257,"15"73"387,0 0-387,-13-56-2709,13 56-129,0 0-516,0 0-258,0 0-129,0 0-258,37-34-129,-37 34-129,49-19 0,-12 7 0,9-6 0,17 5-129,11-2-129,13 2 0,10 2 258,2 3 0,13 4 0,-7 4 0,9 2-129,-17 10 129,0 0 129,-15 8 129,1 0-129,-11 3 129,-4-3-129,-8 1 129,-9-5 129,-4 2-129,-10-8 0,-4 0 129,-12-7-258,-1 3 387,-9-6-129,-3 0-129,-8 0 0,0 0 0,0 0-129,0 0 0,-1 13 0,1-13-129,-7 14-129,7-14 129,-1 24-129,1-8 129,1 4-129,3 0 129,3 6 0,0 6 0,-1 4-129,5 10 129,-5 5 0,2 5 0,0 12 0,-1 6-129,1 4 0,0 0-129,2-4-516,-8-11-2193,3-10-1677,1-11-129,-5-26-387</inkml:trace>
    <inkml:trace contextRef="#ctx0" brushRef="#br0" timeOffset="142870.1717">837 10054 4386,'0'0'4902,"-40"-50"-258,40 50-516,0 0-2580,-45-15-516,45 15-387,-37 7-387,37-7-129,-38 35-129,38-35 258,-25 55-645,25-55 387,-10 57-129,10-57 129,0 0-129,20 55 129,-20-55 0,40 4 0,-40-4 129,48-19-129,-48 19 129,52-44 0,-52 44 258,41-54-129,-41 54 0,28-50 0,-28 50 258,0 0-258,0 0 129,3-50-258,-3 50 0,0 0 0,0 0-129,0 0 0,0 60-258,0-60-129,15 51-387,-15-51-645,30 53-1419,-30-53-1806,52 32-258,-23-28-645</inkml:trace>
    <inkml:trace contextRef="#ctx0" brushRef="#br0" timeOffset="143079.1833">1189 9871 7353,'0'0'5160,"0"0"-387,8 25-387,-8 1-3483,1 14-516,4 4-129,0 5-258,0 7-258,-3-6-774,2 4-774,-4-13-2064,0-8-1032,3-8-129,-2-13-258</inkml:trace>
    <inkml:trace contextRef="#ctx0" brushRef="#br0" timeOffset="143231.1923">1179 10164 4386,'-10'-39'5418,"10"25"-774,0 14 129,10-8-2838,6-1-1032,4 4-1290,4 5-774,-3-12-1677,9 0-1548,1-3-516,1-4 0</inkml:trace>
    <inkml:trace contextRef="#ctx0" brushRef="#br0" timeOffset="143566.2115">1515 9819 6063,'-14'0'4902,"3"20"-516,-2 10-1032,-3-2-2064,9 14-516,-1-2-258,5 6-129,1-5 0,3-1-387,7-7 129,5-8-258,3-3 129,5-6 0,2-1-129,-2-7 129,2 1-258,-4-2 258,-1 1 0,-6 2 258,-3 1-258,-6 2 258,-3-2-129,-10 4 258,-9-4 0,-4 5 129,-8-10-129,-2 5 258,-5-7-258,6 1-129,2-3-129,6-4-516,14-6-4386,10-6 129,9-8-645,13-6-258</inkml:trace>
    <inkml:trace contextRef="#ctx0" brushRef="#br0" timeOffset="144470.2633">1974 9532 1806,'15'-18'3999,"-4"15"0,-3 2-1419,-8 1-516,10-4-516,-10 4-258,8 0-129,-8 0-258,15-2-129,-6-4-129,13 5-129,1-7-129,14 3-129,8-5-129,14 0-129,12-3 0,12-2-129,10 2-129,4 0 129,8 2 0,-1 2 129,4 4 0,-4 5 0,-10 0 0,-6 0 0,-7 4 0,-6 4 0,-11-2 0,-7 1 0,-10-3 0,-7 0 0,-7-2 0,-6 1 0,-9-3 0,-4 1 129,-14-1 0,11 4 129,-11-4-129,0 0 0,-5 12 0,5-12 0,-13 20-129,6-8 0,2 2-129,0 6 129,5 4-129,0 2 129,1 8-129,6 2 129,2 10-129,4 6 129,2 6 0,3 7-258,1 6 258,1 5 0,0 4 0,-1-5-129,-1 3-258,-6-11-387,3 0-1161,-6-15-2451,-9-16-516,0-7-129</inkml:trace>
    <inkml:trace contextRef="#ctx0" brushRef="#br0" timeOffset="145086.2985">2535 9714 4257,'21'-22'4902,"-21"22"-258,0 0-258,0 19-3096,-10 1-387,2 13-387,-7 4-129,4 9-129,-2 0 129,6 0-258,3-2-129,4-3 129,6-9-129,10-2 0,6-8 129,6-3-258,5-4 129,2-2 0,-3 0 0,0 0-129,-4-1 129,-8 5 0,-10-1 0,-5 0 0,-10 0 129,-10-2-129,-10-1 129,-8-4 0,-3-7 0,-4-2 0,2-2-129,4-5 0,4-3 0,8-8-645,18 6-3225,4-6-516,10-4-774,12 1 0</inkml:trace>
    <inkml:trace contextRef="#ctx0" brushRef="#br0" timeOffset="145286.3092">2939 9803 8127,'5'15'5031,"-6"5"-129,-6 10-387,5 8-3999,-6-1-129,2 5-387,1 8-258,-1-8-645,6 12-1548,0-12-2193,1-8-387,1-7-258,-1-10 388</inkml:trace>
    <inkml:trace contextRef="#ctx0" brushRef="#br0" timeOffset="145439.3187">2858 10160 6966,'-12'-33'5160,"12"21"-258,7-2-516,1 2-3483,12-1-774,8 6-1548,-1-5-2967,7-2-387,4-1-258,1-4-129</inkml:trace>
    <inkml:trace contextRef="#ctx0" brushRef="#br0" timeOffset="145642.3303">3264 9892 6708,'-28'39'5031,"7"-11"0,-1 3-516,3 10-3096,-6-11-387,8 10-645,2-6-129,9-3 0,6-4-129,10-5-258,12-5-387,6-13-774,19-4-3483,2-5 0,4-11-516,5-6-258</inkml:trace>
    <inkml:trace contextRef="#ctx0" brushRef="#br0" timeOffset="146338.3701">3441 9486 5289,'-25'-30'4902,"21"14"0,4-6-387,0-4-3354,18 15-387,1-5 0,13 9-258,2 0 0,15 7-258,12 0-258,8 5 129,10 0-258,10-1 129,10-1 0,7-3-129,2 0 129,-3-6-129,-4 0 129,-5 0 0,-10 1 0,-10 1 0,-14 4 0,-10 2 129,-14 8-129,-11 5 0,-9 3 129,-12 7 0,-6 7 0,-4 5 0,-9 6 0,-2 10-129,-2 5 129,1 7 0,4 8-258,4-1 0,5 9-129,3 1 0,2 1-258,4-7-129,8 7-774,-9-15-516,9-6-2838,-4-1-129,-4-15-258</inkml:trace>
    <inkml:trace contextRef="#ctx0" brushRef="#br0" timeOffset="147322.4259">4082 9726 7611,'2'-12'5160,"-2"12"-516,-7 0-774,-10-3-2709,6 10-387,-8 3-387,1 11-129,-5 2-258,1 6 129,-1 5-129,4 2 0,3 3-129,5-1 129,7-4-129,4 0 0,5-3 0,9-6-258,11-4-129,-3-11-774,12 5-774,-5-13-2451,1-2-387,1-5-516</inkml:trace>
    <inkml:trace contextRef="#ctx0" brushRef="#br0" timeOffset="147519.4377">4243 9815 6966,'1'-14'4773,"-1"14"0,0 21-645,-1 1-3354,-3 3-258,3 8-516,-3 4-258,-1 1-645,5 5-1806,0-3-1806,0-7-129,2-3-645</inkml:trace>
    <inkml:trace contextRef="#ctx0" brushRef="#br0" timeOffset="147691.4475">4177 10016 7224,'0'0'4773,"0"0"0,14-5-774,4 5-3870,8 0-1548,1 0-2967,3-7 0,6 0-774,-4-7 387</inkml:trace>
    <inkml:trace contextRef="#ctx0" brushRef="#br0" timeOffset="148118.4719">4618 9854 5934,'-38'24'5031,"15"-9"-387,-3-2-258,-3 3-3612,7 5-258,2 1-129,5 3-387,5-1 387,4-1-387,6-3 0,7-3 0,4-8 0,7-7 0,3-2 0,1-13 129,3-10-129,-2-5 129,-1-8 0,-2-3 0,-4-9 258,-2 0 0,-7-9 129,0 9-129,-7 0 387,0 9-258,-9 3-129,1 19 0,-2 7-129,-1 15-129,1 21 0,4 15-129,6 13-129,0 11-258,8 15-387,-1-7-1032,10 9-3096,2-5-129,3-10-516,1-10-258</inkml:trace>
    <inkml:trace contextRef="#ctx0" brushRef="#br0" timeOffset="149170.5321">782 8571 7998,'-21'-70'4902,"21"70"-258,-15-53 0,15 53-3354,0 0-387,0 0-516,0 0-129,0 0 0,0 0-129,0 0 129,0 90-258,6-24 0,0 16 0,5 10 129,2 9-258,3 3 129,2 0-129,2 0 129,-1-12-258,0-7 0,2-25-387,-8-4-258,-13-56-1419,0 0-2193,0 0-258,39-12-387,-39 12-129</inkml:trace>
    <inkml:trace contextRef="#ctx0" brushRef="#br0" timeOffset="149749.5652">650 8478 4773,'-44'-75'4644,"44"75"-129,-22-49-387,22 49-2967,0 0-387,0-48-129,0 48-258,0 0 0,62-29-258,-16 18 0,22-2-387,15 0 0,15-6 0,21 2 0,2-4 0,20 5-258,-3-3 0,17 4 129,-20 1 129,9 8 0,-12 0 0,-3 6 0,-6 0 129,-10 6 258,-10 5-129,-16 1 129,-8 6 0,-16-2 258,-9 8-129,-13-5-129,-10 4 129,-12-2 0,-6 4 129,-11-4-129,-2 3 129,-6-6-129,-3 1 129,-2-2-129,0-3 0,1-2 0,3 0-129,7-12 258,-4 20-387,4-20 0,10 19-258,1-2 258,1 1-258,4 5 387,1 4-516,1 6 258,2 11-129,1 10 258,-1 8 0,2 13-129,1 6 129,1 15-129,-2 3 0,5 10-258,-8-9-258,5 3-387,-9-16-1806,1-9-1677,-2-8-129,-6-26-258</inkml:trace>
    <inkml:trace contextRef="#ctx0" brushRef="#br0" timeOffset="154581.8413">1100 8852 3096,'-13'-7'4902,"2"-3"-387,11 10-774,-8-7-1419,8 7-387,0 0-387,0 0-516,-40-12-258,40 12 0,0 0-387,-53 3 0,53-3-129,-38 20-258,38-20-129,0 0 129,-38 53-129,38-53 0,0 0 129,-10 69-129,10-69 129,0 0-129,13 55 129,-13-55-129,0 0 129,38 27 0,-38-27 0,0 0 0,37-8 0,-37 8 0,25-32-258,-25 32 387,15-45-516,-7 17 129,-8 28 258,0 0 129,6-65-129,-6 65 0,0 0 387,0 0-387,0 0 129,0 0 129,0 0-387,0 0 0,-9 36-258,13-7 0,3-1-129,8 4 0,-2-6-258,2 4-516,-3-12-516,2 0-1806,-2-6-1032,1-9-258,-3-3 129</inkml:trace>
    <inkml:trace contextRef="#ctx0" brushRef="#br0" timeOffset="154826.8539">1195 8699 258,'-4'-18'3870,"-1"5"258,5 13-129,0 17-2064,0-3-516,3 14-387,0 5-516,0 9 129,2 6-258,0 2 129,0-1-387,-1-3-129,1 0-387,-5-13-645,5-1-1290,0-7-1935,-5-25-129,3 13-258</inkml:trace>
    <inkml:trace contextRef="#ctx0" brushRef="#br0" timeOffset="154974.8633">1155 8983 2451,'-6'-20'4386,"6"20"-258,8-13-516,4 3-2193,5 2-774,2 4-1935,2 1-2322,-1-11-516,-2 7-129</inkml:trace>
    <inkml:trace contextRef="#ctx0" brushRef="#br0" timeOffset="155365.8853">1366 8670 2322,'4'-17'4902,"1"0"-387,-5 17-258,0 0-2064,11-8-774,0 8-516,-11 0-645,15 19-129,-9-1-129,-2 5 129,-3 7-129,-1-1 0,-2 6 0,-4 4 129,-2 0-129,-1-3 0,0-2 0,2-3 0,4-4 0,2 1 129,1-8-129,6-3 129,3-5-129,3 1 129,2-6-129,1-3 0,4-4-387,-3-8-1161,3-10-2580,0 0-387,-1-10-387,-2-2 258</inkml:trace>
    <inkml:trace contextRef="#ctx0" brushRef="#br0" timeOffset="155741.9079">1605 8612 5934,'-3'-17'4773,"-4"4"-258,7 13-258,-1 9-3225,-5 3-258,6 12-387,-4 3-129,2 7-129,1 4-129,1 0 129,0 2-129,4-4 0,3-1 0,1-6 129,2-1-258,0-10 258,4 1-387,-4-3 258,2-1-129,-4 0 129,1-2-258,-6 3 258,-3-4 258,0 1-129,-6-4 387,6-9-387,-20 14 387,9-12-258,-7-2 129,4-5-258,1-4 0,3-3-258,1 0-258,4-9-516,5 8-2709,3-2-1032,5 0-258,4 1-258</inkml:trace>
    <inkml:trace contextRef="#ctx0" brushRef="#br0" timeOffset="156002.9229">1814 8678 1161,'0'0'4386,"1"17"0,1 0-129,0 10-2967,-2-2 0,4 13-258,-4 2-258,5 8-258,-1 1-258,-1 0-258,4 2-258,-5-9-387,4-1-387,-6-15-1290,0-7-1935,0-7-645,0-12 645</inkml:trace>
    <inkml:trace contextRef="#ctx0" brushRef="#br0" timeOffset="156146.9309">1792 9029 1419,'-8'-46'4515,"8"33"258,0-3-258,8 3-2322,8 12-903,1-4-774,1-1-903,12 6-1935,3 0-1935,-4-10-258,4 6-129</inkml:trace>
    <inkml:trace contextRef="#ctx0" brushRef="#br0" timeOffset="156425.9471">2148 8785 2451,'-11'0'4515,"11"0"258,-12 9-516,-1-2-2580,9 10-258,-7-1-516,6 8-258,-4-3 0,8 6-258,-3-1 0,4 3-129,3-7 0,7 2-129,2-7 0,6-2 0,4-3-129,-2-7-258,14 7-1935,-2-12-2322,-3 0-258,-1-3-516,-4-5 258</inkml:trace>
    <inkml:trace contextRef="#ctx0" brushRef="#br0" timeOffset="157394.0025">2815 8047 5676,'-16'-11'4644,"15"-10"-387,6 12-258,8-2-3870,5 2-129,9 0-129,10 2 0,8 3-129,11 4 258,10 0-129,11 1 129,10 4 129,13 0-129,12 1 387,5 2-258,8 0 0,2-1 129,3 2-129,0-2 129,-2 3 0,-8 1-129,-6 1 0,-8-1 0,-6 4 0,-9-3 0,-10 2 129,-8-1-129,-7 0 0,-13 2-129,-6 0 129,-11-1-129,-10 4 0,-8-2 0,-9 2 0,-8 3 0,-2 3 0,-9-2 0,-3 5 129,-3 3-129,-2 5 0,0-1 129,-1 8-258,0 1 258,-2 7-258,1 10 258,0 6-258,0 7 129,-2 4-129,1 5 129,-2 0-129,4 3-258,-1-10-1161,3-10-2838,8-6-129,1-25-387,5-10 258</inkml:trace>
    <inkml:trace contextRef="#ctx0" brushRef="#br0" timeOffset="158482.0639">3383 8620 2967,'3'-14'3741,"-3"14"-387,0 0-645,4-17-645,-4 17 0,0-12-387,0 12-258,0 0-258,0 0-129,-1-16-387,1 16-258,0 0 0,-13-13-258,4 10 0,-2 3 0,-1 0-129,-3 5-129,1 5 129,-3 2-129,2 7 129,1 3 0,1 2-129,4 3 129,2-1-129,3 0 258,2-2-258,2-1 129,5-6 0,1 0-129,3-5 129,1-3 0,2-4-129,-1-2 129,3-3 0,-1-2-129,0-5 0,-1-10 0,1-1 0,0-4-129,-1 1 129,-2-6 0,4 3 0,-7 4 0,0 4-129,-1 3 258,-6 13-129,5-11 129,-5 11 0,0 0 0,0 11 0,-3-1 0,0 5 129,2 3-129,-3 2 0,2 2 258,2 1-258,0 0 129,2 1-129,2-2-129,2-2 129,2-3-258,2 1 129,-2-12-387,4 7-516,-12-13-2838,18-4-774,-4-3 0,-3-12-387</inkml:trace>
    <inkml:trace contextRef="#ctx0" brushRef="#br0" timeOffset="158842.0853">3660 8531 258,'3'17'3999,"-3"-17"258,-4 16-1677,4 3-387,-5-8-129,5 12-645,-4-5-258,4 4-129,0-1-645,3 8 0,-3 0-129,5 3-258,-3 2 0,3-5-645,1 8-258,-5-13-1677,-1-3-1806,5-1-258,-5-20 0</inkml:trace>
    <inkml:trace contextRef="#ctx0" brushRef="#br0" timeOffset="160058.1539">3350 8128 1677,'0'-33'4128,"0"19"258,0 2-1419,0 12-903,0 0-645,-3 9-387,-3 6-129,4 16-258,-5 3-258,2 13 0,-2 8 0,2 9-129,0 5 0,2 6-129,-1-3 0,3-2-129,0-6 129,1-10-129,1-9-129,2-12 258,0-11-129,2-10 129,-5-12-129,12-4 129,-6-14 0,2-3-129,2-8 258,0 0-258,1 0 0,0 5 0,3 4-258,-1 10 258,2 8-129,-1 5 0,-1 15 0,-2 5 0,-3 8 0,-1 0 129,-6 6-129,-1-1 258,-7-2 0,-4-3 0,-2-9 0,-3-7 0,-2-6 0,1-9 129,1-5-129,2-12-258,4 1-774,0-10-2322,6-3-1161,4 4-516,5-4-129</inkml:trace>
    <inkml:trace contextRef="#ctx0" brushRef="#br0" timeOffset="160675.1901">3618 8710 1161,'0'0'3999,"0"0"-129,0 0-1032,0 0-645,0 0-387,0 0-387,5 12-516,-5-12-129,16 0-258,-5 0-129,7 0-387,4 0-645,-5-4-1419,4-2-2193,3 5-258,-5-4-387</inkml:trace>
    <inkml:trace contextRef="#ctx0" brushRef="#br0" timeOffset="161158.2178">3946 8471 2967,'12'-20'4773,"-3"15"-387,-9 5 129,12-20-2967,0 20-387,-4 0-516,4 3-258,-2 9 0,0 6-387,0 5 129,-4 3-129,-1 6 0,-2 2-129,-3 0 258,-3 3-387,-3-1 129,-4-6 129,-1 0 0,-2-3 0,2-5 0,0-2 0,1-7 0,6-2 129,4-11 0,-6 11-129,6-11 129,0 0-129,13 2 129,-2-1-258,3 1 129,1-2-387,4 2-516,-4-2-1677,1-6-1935,5 5 0,-8-10-387</inkml:trace>
    <inkml:trace contextRef="#ctx0" brushRef="#br0" timeOffset="162034.2679">4354 8560 2193,'0'0'3870,"-11"0"387,2 0-1548,0 10-1290,-8-4 0,5 14-387,-7-5-258,5 6 129,-5 0-387,7 4-129,0 0-258,5 1 0,2-2 0,5 0 0,2-4-129,9-3-129,4-2-516,1-13-516,7-2-2838,3 0-258,-4-13-645,4 4 258</inkml:trace>
    <inkml:trace contextRef="#ctx0" brushRef="#br0" timeOffset="162646.3029">4512 8600 3354,'0'0'4257,"2"18"258,-2-6-2580,0-12-387,-4 27-258,-3-9-258,5 9-258,-5 2-387,4 3-258,-1 2-258,0-5-258,4 8-774,-3-12-1935,0-9-1290,3-1-387,0-15 258</inkml:trace>
    <inkml:trace contextRef="#ctx0" brushRef="#br0" timeOffset="162795.3113">4425 8792 1,'0'-14'3869,"4"14"259,-4 0-645,18-10-1806,-5 10-3096,-3-11-2064,13 11-516,-11-4 258</inkml:trace>
    <inkml:trace contextRef="#ctx0" brushRef="#br0" timeOffset="163238.3359">4691 8665 2193,'-12'9'4128,"6"7"0,-8-8 0,4 4-2838,-1 5-516,-5-1-129,6 9-129,-3-6 258,6 4-387,1-2 0,6-1-258,0-4 0,5-4 0,5-3-129,4-9 0,2 0 0,2-13-129,1-5 0,1-5 0,-1-4 0,-3-3 0,0-4 129,-2 1 129,-5-3 258,-1 6-129,-7-2 129,1 6 258,-4 3-129,0 10 0,-7 5-129,9 8-129,-15 6-129,9 15 0,-1 6 0,4 12-258,1 2 0,2 7 129,8 5-516,-2-11-1032,10-1-2967,4-5-129,1-17-387,3-14 0</inkml:trace>
    <inkml:trace contextRef="#ctx0" brushRef="#br0" timeOffset="164078.3831">1835 7532 4644,'-28'-58'4644,"15"25"-129,6 1-645,4 9-2451,-3-2-645,6 11-387,0 14 0,0 0-258,0 0 0,0 33-129,1 7 0,4 14 0,2 8 0,2 13 0,5 7-129,1 2 129,5 0 0,-2-5-129,5-5-129,-3-13 0,2-8 0,-5-14 0,-1-10 0,-7-18-387,3-5-1419,-7-12-2322,-5-22 129,-3-2-258</inkml:trace>
    <inkml:trace contextRef="#ctx0" brushRef="#br0" timeOffset="164538.4109">1771 7485 1161,'-42'-154'3999,"24"86"258,12 20-387,2 11-2064,4-3-774,17 19-387,7-1-129,12 9-129,14 1 0,13 6 0,15-1 0,14 2-387,19-1 129,12-3 0,14-5-129,10-1 129,6-9 0,13 3 0,-3-6 129,8 6 0,-9-1 0,-2 7-129,-10 8 129,-7 6 0,-11 6-258,-10 15 129,-14 4 0,-13 6-129,-12 7 129,-13 8 0,-10-2 129,-14 9 0,-11-3 129,-9 8-258,-11-2 129,-5 5-129,-8-4 0,-2 4 129,-3-2-258,-6 3 129,-2-3 0,-2 2 0,2-2 0,1-1-129,0-2 129,5-6-258,5-7-258,-3-14-3096,3-11-1161,0-17-258,0 0-516</inkml:trace>
    <inkml:trace contextRef="#ctx0" brushRef="#br0" timeOffset="165786.4823">2160 7539 1806,'-12'4'2838,"3"3"-258,9-7-516,0 0-129,-14 0 0,14 0-258,-12 3 129,12-3-516,-15 7-129,8-2-258,-8 0-258,0 4-258,-3 3-129,-2 3-129,-1 4-258,0 6 258,0 2-129,1 3 0,8 1 0,2 0-129,10 0 0,0-3 0,12-6 129,7-7-258,6-6 0,1-9 129,5 0-129,-2-12 129,0-7 0,-3-7 0,-4-2-129,-2-4 129,-7 0 129,-4 0-129,-4 3 129,-5 3 0,0 7 0,-1 6 0,1 13 129,-10-7-129,10 7 0,-8 17 129,8 5 0,0 6-129,8 5 0,2 3 0,6 2 0,3-1-258,3-3-258,1-10-1161,0-9-2709,2-2 0,-5-13-516</inkml:trace>
    <inkml:trace contextRef="#ctx0" brushRef="#br0" timeOffset="165971.4929">2391 7582 5031,'-5'-12'4773,"5"21"-258,3 11-258,5 6-3483,-3-1-387,3 11 0,0 2-387,0 2-516,5 7-1290,-5-4-2451,-2-10-129,3-2-645</inkml:trace>
    <inkml:trace contextRef="#ctx0" brushRef="#br0" timeOffset="166138.5026">2408 7850 4386,'-7'-29'4902,"7"15"-129,4 3-387,10 4-3225,1-4-903,4-6-1677,4 6-2709,5-2-387,-3-9-258,2 5-129</inkml:trace>
    <inkml:trace contextRef="#ctx0" brushRef="#br0" timeOffset="166549.5259">2702 7391 6966,'5'-13'5031,"-5"13"-258,0 0-387,0 0-3354,11 0-516,-11 11-129,0 9-258,-1 2-129,-6 3 129,-1 1 0,-2 0-129,0-1 0,0-1 0,5-3-129,0-4 129,5-4-129,10-3 0,7-1 0,3-3 0,6 6-129,2-4-129,0 4 129,-2 1-129,-4 6 258,-9-1-129,-5 5 129,-7 0 0,-5 0 258,-10 1-129,-6-3 129,-2-4 0,-2-5-129,2-5 129,-1-4-129,7-3-516,16 0-645,-16-12-3096,15-3-258,4 3-387,4-6 258</inkml:trace>
    <inkml:trace contextRef="#ctx0" brushRef="#br0" timeOffset="166934.5481">2974 7414 7482,'0'-32'5031,"0"32"-129,-15-5-387,9 10-3612,-8 9-258,4 11-258,1 6-129,3 5-129,0 4 0,3 4 129,3-2-258,0-4 0,6-4 0,3-2-258,3-6 129,1-5-129,2-4 129,-2-4-129,-1 2 129,-3-4 0,-2 1 0,-6-1 129,-1 1-129,-6-1 258,-6-3-129,-4-1 0,-3-4 129,-2-2 0,-2-1-129,6-4 0,3-3-258,2-9-516,12 3-3612,1-2-258,6-2-387,7-1-258</inkml:trace>
    <inkml:trace contextRef="#ctx0" brushRef="#br0" timeOffset="167309.5693">3146 7438 7740,'7'-27'5160,"-7"27"-516,0 0 0,-3-3-3741,3 15-387,-3 10-129,2 8-258,-1 10-129,1 6 0,1 7-129,0 1 0,0 1-258,0-7-258,0 2-129,-2-15-774,2 2-387,-5-25-387,5 4 258,-7-16 129,7 0 774,-12-18 387,5 0 903,2 1 1161,-3-12 774,8 13 129,-4-12-129,8 14 0,0-10-774,10 10 0,1 0-774,3-2-774,7 8-3354,-2-8-1032,0 1-129,2-2-516</inkml:trace>
    <inkml:trace contextRef="#ctx0" brushRef="#br0" timeOffset="168046.6117">3413 7495 3225,'0'-28'5160,"0"15"-129,0-2-258,-5-7-2322,5 22-645,0-28-645,0 28-516,2-15-129,-2 15-387,0 0 0,9 11-129,-8 6-129,0 3 129,0 7 0,-1-1 0,0 3-129,0-2 129,0-2 0,0-2-129,0 0 129,0-5 0,3 2-258,-2 0 129,4-1 0,-3 1 0,3 1 0,-2-2 0,-1 0 0,-2 2 129,0-5 0,-4-1-129,-4-1 258,2-5 0,-4 0-129,0-2 129,-2-3-129,2-3 129,1-1-129,0 0-129,9 0-258,-11-10-645,11 10-1806,6-5-1677,-6 5-516,15-18-258</inkml:trace>
    <inkml:trace contextRef="#ctx0" brushRef="#br0" timeOffset="168361.6293">3690 7579 4128,'0'0'4773,"0"0"-258,-10 8-129,-3 7-2580,-4-9-903,3 13-258,-4-3-258,3 6 129,-4-1-258,5 4-129,2-1 0,4-1 0,3-3 0,5-1-129,1-2 0,7-4-258,10 0-387,-3-12-1935,6 0-2064,5-1 0,0-6-516,0-9 259</inkml:trace>
    <inkml:trace contextRef="#ctx0" brushRef="#br0" timeOffset="169246.6803">3905 7583 1806,'5'-13'4515,"-5"13"0,0 0-258,0 0-2580,8 9-387,-8 7-387,0 12-258,-3-1-258,3 9-129,-3 0-258,-1 0-258,4 3-258,-4-9-387,4 0-903,0-8-2580,-2-10-258,2-12 0</inkml:trace>
    <inkml:trace contextRef="#ctx0" brushRef="#br0" timeOffset="169390.6883">3863 7838 3483,'-9'-14'4257,"9"14"-129,9-13-1677,2 10-1677,5 2-1161,2-3-2064,1-4-1548,10 8-129,-6-11 1</inkml:trace>
    <inkml:trace contextRef="#ctx0" brushRef="#br0" timeOffset="169765.7101">4158 7707 1419,'0'0'4257,"-9"0"129,-5 0 0,-4 2-2838,5 13-387,-5-7-258,6 10 0,0-3-129,5 5-387,2-4 0,5 1-129,1-4 129,8-3-129,0-8 0,3-2 129,2-5-258,3-9 129,-2-10-258,2-7 258,-3-7-258,-1-3 129,-2-4 0,-1-4 0,-4-2 0,-2-2 0,-4 4 129,0 9 0,-4 6 0,-2 13 0,6 21 0,-11 0 0,7 31-258,2 18 129,2 18-129,5 13-129,6 23-1032,-1 4-3225,9-1-516,5-7-258,5-13-258</inkml:trace>
  </inkml:traceGroup>
</inkml:ink>
</file>

<file path=ppt/ink/ink5.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3-12-17T11:45:17.601"/>
    </inkml:context>
    <inkml:brush xml:id="br0">
      <inkml:brushProperty name="width" value="0.06667" units="cm"/>
      <inkml:brushProperty name="height" value="0.06667" units="cm"/>
      <inkml:brushProperty name="color" value="#ED1C24"/>
      <inkml:brushProperty name="fitToCurve" value="1"/>
    </inkml:brush>
  </inkml:definitions>
  <inkml:traceGroup>
    <inkml:annotationXML>
      <emma:emma xmlns:emma="http://www.w3.org/2003/04/emma" version="1.0">
        <emma:interpretation id="{22AF97B0-B359-4894-B278-792B731DD8A9}" emma:medium="tactile" emma:mode="ink">
          <msink:context xmlns:msink="http://schemas.microsoft.com/ink/2010/main" type="writingRegion" rotatedBoundingBox="15612,14139 23557,14193 23542,16440 15597,16385"/>
        </emma:interpretation>
      </emma:emma>
    </inkml:annotationXML>
    <inkml:traceGroup>
      <inkml:annotationXML>
        <emma:emma xmlns:emma="http://www.w3.org/2003/04/emma" version="1.0">
          <emma:interpretation id="{19DD0A35-3E74-429C-99A1-740D90DE85FF}" emma:medium="tactile" emma:mode="ink">
            <msink:context xmlns:msink="http://schemas.microsoft.com/ink/2010/main" type="paragraph" rotatedBoundingBox="15878,14195 23141,14134 23148,14911 15885,14972" alignmentLevel="1"/>
          </emma:interpretation>
        </emma:emma>
      </inkml:annotationXML>
      <inkml:traceGroup>
        <inkml:annotationXML>
          <emma:emma xmlns:emma="http://www.w3.org/2003/04/emma" version="1.0">
            <emma:interpretation id="{DE1BDF1F-6EB8-452B-BF25-FEC5530F3F09}" emma:medium="tactile" emma:mode="ink">
              <msink:context xmlns:msink="http://schemas.microsoft.com/ink/2010/main" type="line" rotatedBoundingBox="15878,14195 23141,14134 23148,14911 15885,14972"/>
            </emma:interpretation>
          </emma:emma>
        </inkml:annotationXML>
        <inkml:traceGroup>
          <inkml:annotationXML>
            <emma:emma xmlns:emma="http://www.w3.org/2003/04/emma" version="1.0">
              <emma:interpretation id="{A46E42EE-A68A-4DDB-A8B8-41DD36E696C8}" emma:medium="tactile" emma:mode="ink">
                <msink:context xmlns:msink="http://schemas.microsoft.com/ink/2010/main" type="inkWord" rotatedBoundingBox="15878,14195 16448,14191 16454,14831 15884,14836"/>
              </emma:interpretation>
              <emma:one-of disjunction-type="recognition" id="oneOf0">
                <emma:interpretation id="interp0" emma:lang="de-DE" emma:confidence="0">
                  <emma:literal>/</emma:literal>
                </emma:interpretation>
                <emma:interpretation id="interp1" emma:lang="de-DE" emma:confidence="0">
                  <emma:literal>\</emma:literal>
                </emma:interpretation>
                <emma:interpretation id="interp2" emma:lang="de-DE" emma:confidence="0">
                  <emma:literal>I</emma:literal>
                </emma:interpretation>
                <emma:interpretation id="interp3" emma:lang="de-DE" emma:confidence="0">
                  <emma:literal>^</emma:literal>
                </emma:interpretation>
                <emma:interpretation id="interp4" emma:lang="de-DE" emma:confidence="0">
                  <emma:literal>l</emma:literal>
                </emma:interpretation>
              </emma:one-of>
            </emma:emma>
          </inkml:annotationXML>
          <inkml:trace contextRef="#ctx0" brushRef="#br0">0 645,'41'0,"-41"0,0-40,0 0,40 40,-40 0,40-41,-40 41,41-40,-1 0,0-41,1 41,-1-41,0 81,-40-40,41 40,-41-40,40 40,-40 0,40-41,-40 1,0 40,41-40,-1 40,-40-41,0 41</inkml:trace>
        </inkml:traceGroup>
        <inkml:traceGroup>
          <inkml:annotationXML>
            <emma:emma xmlns:emma="http://www.w3.org/2003/04/emma" version="1.0">
              <emma:interpretation id="{A80A0B66-5E0C-4E82-8FA2-C86B62856669}" emma:medium="tactile" emma:mode="ink">
                <msink:context xmlns:msink="http://schemas.microsoft.com/ink/2010/main" type="inkWord" rotatedBoundingBox="18177,14275 18665,14271 18671,14912 18183,14917"/>
              </emma:interpretation>
              <emma:one-of disjunction-type="recognition" id="oneOf1">
                <emma:interpretation id="interp5" emma:lang="de-DE" emma:confidence="0">
                  <emma:literal>/</emma:literal>
                </emma:interpretation>
                <emma:interpretation id="interp6" emma:lang="de-DE" emma:confidence="0">
                  <emma:literal>.</emma:literal>
                </emma:interpretation>
                <emma:interpretation id="interp7" emma:lang="de-DE" emma:confidence="0">
                  <emma:literal>\</emma:literal>
                </emma:interpretation>
                <emma:interpretation id="interp8" emma:lang="de-DE" emma:confidence="0">
                  <emma:literal>'</emma:literal>
                </emma:interpretation>
                <emma:interpretation id="interp9" emma:lang="de-DE" emma:confidence="0">
                  <emma:literal>r</emma:literal>
                </emma:interpretation>
              </emma:one-of>
            </emma:emma>
          </inkml:annotationXML>
          <inkml:trace contextRef="#ctx0" brushRef="#br0" timeOffset="1513.2027">2299 726,'0'-40,"0"-41,0 81,0-40,40-41,0 81,1-40,-1 0,-40 40,80-81,-80 41,81-1,-81 41,0-40,40 40,1-40,-41-1,40 41,-40-40,0 40,40 0</inkml:trace>
        </inkml:traceGroup>
        <inkml:traceGroup>
          <inkml:annotationXML>
            <emma:emma xmlns:emma="http://www.w3.org/2003/04/emma" version="1.0">
              <emma:interpretation id="{35B485FC-8380-418F-B545-F29E29B8D87F}" emma:medium="tactile" emma:mode="ink">
                <msink:context xmlns:msink="http://schemas.microsoft.com/ink/2010/main" type="inkWord" rotatedBoundingBox="22490,14196 23142,14191 23148,14911 22497,14917"/>
              </emma:interpretation>
              <emma:one-of disjunction-type="recognition" id="oneOf2">
                <emma:interpretation id="interp10" emma:lang="de-DE" emma:confidence="0">
                  <emma:literal>"</emma:literal>
                </emma:interpretation>
                <emma:interpretation id="interp11" emma:lang="de-DE" emma:confidence="0">
                  <emma:literal>„</emma:literal>
                </emma:interpretation>
                <emma:interpretation id="interp12" emma:lang="de-DE" emma:confidence="0">
                  <emma:literal>/</emma:literal>
                </emma:interpretation>
                <emma:interpretation id="interp13" emma:lang="de-DE" emma:confidence="0">
                  <emma:literal>v</emma:literal>
                </emma:interpretation>
                <emma:interpretation id="interp14" emma:lang="de-DE" emma:confidence="0">
                  <emma:literal>V</emma:literal>
                </emma:interpretation>
              </emma:one-of>
            </emma:emma>
          </inkml:annotationXML>
          <inkml:trace contextRef="#ctx0" brushRef="#br0" timeOffset="4555.2072">6613 726,'0'0,"0"0,0 0,0-40,40-1,0-39,0 39,1 1,39-40,-39 39,-1 1,-40 0,40 40,1-41,-41 41,40-40,-40 40,40-40,-40-1,81 41,-81-40,0 40,40 0,-40 0,0-40,41 40,-41-41</inkml:trace>
          <inkml:trace contextRef="#ctx0" brushRef="#br0" timeOffset="3010.8053">4435 726,'0'0,"0"-40,81-41,0 0,40 1,-81-1,41 41,-1 0,-80-1,81 1,-81 40,0-40,40 40,-40 0,40-41,-40 41,41 0,-41-40</inkml:trace>
        </inkml:traceGroup>
      </inkml:traceGroup>
    </inkml:traceGroup>
    <inkml:traceGroup>
      <inkml:annotationXML>
        <emma:emma xmlns:emma="http://www.w3.org/2003/04/emma" version="1.0">
          <emma:interpretation id="{2AC01056-1D99-4F5E-A066-DFF7575F1D8F}" emma:medium="tactile" emma:mode="ink">
            <msink:context xmlns:msink="http://schemas.microsoft.com/ink/2010/main" type="paragraph" rotatedBoundingBox="15607,14964 23551,15019 23542,16440 15597,16385" alignmentLevel="1"/>
          </emma:interpretation>
        </emma:emma>
      </inkml:annotationXML>
      <inkml:traceGroup>
        <inkml:annotationXML>
          <emma:emma xmlns:emma="http://www.w3.org/2003/04/emma" version="1.0">
            <emma:interpretation id="{0F774377-AB9E-430A-B794-2F38D95C09CF}" emma:medium="tactile" emma:mode="ink">
              <msink:context xmlns:msink="http://schemas.microsoft.com/ink/2010/main" type="inkBullet" rotatedBoundingBox="15605,15273 16736,15281 16730,16208 15598,16201"/>
            </emma:interpretation>
            <emma:one-of disjunction-type="recognition" id="oneOf3">
              <emma:interpretation id="interp15" emma:lang="de-DE" emma:confidence="0">
                <emma:literal>13</emma:literal>
              </emma:interpretation>
              <emma:interpretation id="interp16" emma:lang="de-DE" emma:confidence="0">
                <emma:literal>1</emma:literal>
              </emma:interpretation>
              <emma:interpretation id="interp17" emma:lang="de-DE" emma:confidence="0">
                <emma:literal>33</emma:literal>
              </emma:interpretation>
              <emma:interpretation id="interp18" emma:lang="de-DE" emma:confidence="0">
                <emma:literal>Y.</emma:literal>
              </emma:interpretation>
              <emma:interpretation id="interp19" emma:lang="de-DE" emma:confidence="0">
                <emma:literal>X.</emma:literal>
              </emma:interpretation>
            </emma:one-of>
          </emma:emma>
        </inkml:annotationXML>
        <inkml:trace contextRef="#ctx0" brushRef="#br0" timeOffset="9048.0154">-282 1613,'0'-40,"0"-1,0 41,0 0,41-40,-41 40,40-40,-40-1,40 1,1 40,-1-80,0 80,-40 0,0-41,0 1,40 40,-40 0,0-40,41 40,-41 0,0-41,0 41,0 0,0 41,0-41,0 40,0 0,0-40,0 41,0-1,0 0,0-40,0 40,0-40,0 81,0-81,0 40,0-40,0 41,0-41,0 40,0 0,0-40,0 41,0-41,0 40,0 0,40-40,-40 0,0 41</inkml:trace>
        <inkml:trace contextRef="#ctx0" brushRef="#br0" timeOffset="12106.6214">323 1210,'0'0,"40"0,-40-40,41 40,-1-41,-40 41,40-40,-40 40,41 0,-1 0,-40 0,40 0,-40 0,41 0,-41 0,40 0,-40 0,0 0,0 40,0 1,40-41,-40 40,0-40,0 81,0-41,0-40,0 40,0 0,0-40,0 41,0-41,-40 40,40 0,0-40,-40 0,40 41,-41-41,41 0,0 0,-40 0,0 0,40 0,0 0,0 0,40 0,0 0,-40 0,41 0,-1 0,-40 0,40 0,-40 0,41 0,-41 0,40 0,0 0,-40 0,0 40,0-40,0 40,0 1,0-41,0 40,0-40,0 40,0 1,0-1,0-40,0 40,0 1,-40-41,-41 40,41-40,0 0,-1 40,41-40,-40 0</inkml:trace>
      </inkml:traceGroup>
      <inkml:traceGroup>
        <inkml:annotationXML>
          <emma:emma xmlns:emma="http://www.w3.org/2003/04/emma" version="1.0">
            <emma:interpretation id="{24547BDE-234D-4EC3-B450-1BF1BCCC3608}" emma:medium="tactile" emma:mode="ink">
              <msink:context xmlns:msink="http://schemas.microsoft.com/ink/2010/main" type="line" rotatedBoundingBox="17945,14980 23551,15019 23542,16440 17935,16401"/>
            </emma:interpretation>
          </emma:emma>
        </inkml:annotationXML>
        <inkml:traceGroup>
          <inkml:annotationXML>
            <emma:emma xmlns:emma="http://www.w3.org/2003/04/emma" version="1.0">
              <emma:interpretation id="{F385D4E8-22E4-4929-BA31-B0D7034E1FD5}" emma:medium="tactile" emma:mode="ink">
                <msink:context xmlns:msink="http://schemas.microsoft.com/ink/2010/main" type="inkWord" rotatedBoundingBox="17944,15154 19037,15161 19029,16409 17935,16401"/>
              </emma:interpretation>
              <emma:one-of disjunction-type="recognition" id="oneOf4">
                <emma:interpretation id="interp20" emma:lang="de-DE" emma:confidence="0">
                  <emma:literal>14</emma:literal>
                </emma:interpretation>
                <emma:interpretation id="interp21" emma:lang="de-DE" emma:confidence="0">
                  <emma:literal>44</emma:literal>
                </emma:interpretation>
                <emma:interpretation id="interp22" emma:lang="de-DE" emma:confidence="0">
                  <emma:literal>1</emma:literal>
                </emma:interpretation>
                <emma:interpretation id="interp23" emma:lang="de-DE" emma:confidence="0">
                  <emma:literal>4</emma:literal>
                </emma:interpretation>
                <emma:interpretation id="interp24" emma:lang="de-DE" emma:confidence="0">
                  <emma:literal>II</emma:literal>
                </emma:interpretation>
              </emma:one-of>
            </emma:emma>
          </inkml:annotationXML>
          <inkml:trace contextRef="#ctx0" brushRef="#br0" timeOffset="14458.6262">2057 1452,'0'-41,"40"41,-40-80,81 40,-81-1,80 1,-80 0,41-1,-1 1,-40 0,40 40,-40-41,41 1,-41 40,0 40,0-40,0 41,0-1,0 0,0-40,0 41,0-41,0 40,0-40,0 40,0 1,0 39,0-40,0 1,0-1,0-40,0 40,0 1,0 39,0-39,0-41,0 80</inkml:trace>
          <inkml:trace contextRef="#ctx0" brushRef="#br0" timeOffset="16159.029">2782 968,'0'40,"0"1,0-41,0 40,0 0,0 1,0-1,0-40,0 40,0 1,0-1,0-40,0 80,0-39,0-1,0 0,0-40,0 41,0-1,41 41,-41-81,0 40,40-40,0 0,-40 0,81 0,-81-40,40 40,-40 0,41 0,-1 0,-40 0,40 0,-40 0</inkml:trace>
          <inkml:trace contextRef="#ctx0" brushRef="#br0" timeOffset="17890.6311">3145 1371,'0'0,"0"40,0-40,0 41,0-1,0 0,0 41,0-81,0 40,0-40,0 81,0-81,0 40,0 1,0-1,0-40,0 40,0-40,0 81,0-81,0 40,0-40,0 41,0-41,0 40,0 0,0-40,0 41,0-41,0 40</inkml:trace>
        </inkml:traceGroup>
        <inkml:traceGroup>
          <inkml:annotationXML>
            <emma:emma xmlns:emma="http://www.w3.org/2003/04/emma" version="1.0">
              <emma:interpretation id="{5F1F8C88-0E8E-4EAE-83E4-52BB8468378F}" emma:medium="tactile" emma:mode="ink">
                <msink:context xmlns:msink="http://schemas.microsoft.com/ink/2010/main" type="inkWord" rotatedBoundingBox="20041,14995 21490,15005 21483,15928 20035,15918"/>
              </emma:interpretation>
              <emma:one-of disjunction-type="recognition" id="oneOf5">
                <emma:interpretation id="interp25" emma:lang="de-DE" emma:confidence="0">
                  <emma:literal>15</emma:literal>
                </emma:interpretation>
                <emma:interpretation id="interp26" emma:lang="de-DE" emma:confidence="0">
                  <emma:literal>55</emma:literal>
                </emma:interpretation>
                <emma:interpretation id="interp27" emma:lang="de-DE" emma:confidence="0">
                  <emma:literal>5</emma:literal>
                </emma:interpretation>
                <emma:interpretation id="interp28" emma:lang="de-DE" emma:confidence="0">
                  <emma:literal>1</emma:literal>
                </emma:interpretation>
                <emma:interpretation id="interp29" emma:lang="de-DE" emma:confidence="0">
                  <emma:literal>ÊVE</emma:literal>
                </emma:interpretation>
              </emma:one-of>
            </emma:emma>
          </inkml:annotationXML>
          <inkml:trace contextRef="#ctx0" brushRef="#br0" timeOffset="21104.2378">4153 1452,'0'0,"0"40,0-40,0 0,0-40,40-1,-40 1,41 0,-41 0,40-1,-40 1,40 0,1-1,-1 1,0 0,-40-1,0 1,41 40,-41 0,0-40,40 40,0-81,-40 81,0-40,0 40,0 0,0 80,0-80,0 41,0-1,0 0,0-40,0 41,0-1,0 0,0 1,0-41,0 80,0-80,0 41,0-41,0 40,0 0,0-40,0 40,0-40,0 41,0-1,0 0,0-40,0 41,0-1,0 0</inkml:trace>
          <inkml:trace contextRef="#ctx0" brushRef="#br0" timeOffset="23758.2426">5121 928,'0'0,"0"0,0 40,0 0,0-40,0 41,0-41,0 40,0 0,0 1,0-41,0 40,0 0,0-40,0 41,0-41,0 40,0-40,0 40,0 0,0-40,0 41,0-41,0 0,0 0,0 0,40 0,0 0,-40 0,41 0,-41 0,0 0,40 0,-40 0,40 0,1 0,-41 0,40 0,-40 0,40 0,-40 0,0 0,0 0,0 40,0 0,0-40,0 41,0-1,0 0,0-40,0 41,0-41,-40 0,40 40,-81-40,81 0,-40 0,40 0,-40 0,-1 0,1 0,0 0,-1 0,41 0</inkml:trace>
          <inkml:trace contextRef="#ctx0" brushRef="#br0" timeOffset="25458.6454">5161 968,'0'0,"40"0,1 0,-41 0,80 0,-80 0,41 0,-1 0,0 0,-40 0,41 0,-41 0,40 0,0 0,-40 0,41 0,-41 0</inkml:trace>
        </inkml:traceGroup>
        <inkml:traceGroup>
          <inkml:annotationXML>
            <emma:emma xmlns:emma="http://www.w3.org/2003/04/emma" version="1.0">
              <emma:interpretation id="{0859A58A-AB07-48A5-89F2-E457447F7CB1}" emma:medium="tactile" emma:mode="ink">
                <msink:context xmlns:msink="http://schemas.microsoft.com/ink/2010/main" type="inkWord" rotatedBoundingBox="22299,15111 23551,15119 23543,16250 22291,16242"/>
              </emma:interpretation>
              <emma:one-of disjunction-type="recognition" id="oneOf6">
                <emma:interpretation id="interp30" emma:lang="de-DE" emma:confidence="0">
                  <emma:literal>16</emma:literal>
                </emma:interpretation>
                <emma:interpretation id="interp31" emma:lang="de-DE" emma:confidence="0">
                  <emma:literal>66</emma:literal>
                </emma:interpretation>
                <emma:interpretation id="interp32" emma:lang="de-DE" emma:confidence="0">
                  <emma:literal>1</emma:literal>
                </emma:interpretation>
                <emma:interpretation id="interp33" emma:lang="de-DE" emma:confidence="0">
                  <emma:literal>6</emma:literal>
                </emma:interpretation>
                <emma:interpretation id="interp34" emma:lang="de-DE" emma:confidence="0">
                  <emma:literal>Ob</emma:literal>
                </emma:interpretation>
              </emma:one-of>
            </emma:emma>
          </inkml:annotationXML>
          <inkml:trace contextRef="#ctx0" brushRef="#br0" timeOffset="28422.6501">6411 1573,'0'0,"0"-41,40 41,-40-40,81-41,-81 41,81-40,-41-1,0 0,0 81,-40-40,41 40,-41-40,0 40,0 0,40-41,-40 1,40 40,-40 0,0 40,0 1,0-1,0 0,0 41,0-41,0 1,0-1,0 0,0 0,0 41,0 0,0-41,0 41,0-81,0 40,0 41,0-81,0 80,-40-80</inkml:trace>
          <inkml:trace contextRef="#ctx0" brushRef="#br0" timeOffset="32230.0574">7540 928,'0'40,"0"-40,0 81,0-81,-81 40,81 41,-40-81,0 40,40 0,-81 1,81-1,0 40,-40-39,-1 39,41 1,-40-81,40 40,0 41,0-41,0 41,0-81,0 40,0-40,0 81,40-81,-40 40,41-40,-41 41,80-41,-80 0,41 0,-41 0,40 0,0 0,-40 0,41 0,-1 0,0-81,-40 81,0-40,0-1,0 41,40-40,-40 40,0-40,41 40,-41-41,0 1,0 40,0-40,0 40,0 0,-41 0,41 0,-40 0,40 0,-40 0,0 0,40 0,-41 0,1 0,0 0,40 0,0 0,0 0,0 40,0 0,0 41</inkml:trace>
        </inkml:traceGroup>
      </inkml:traceGroup>
    </inkml:traceGroup>
  </inkml:traceGroup>
</inkml:ink>
</file>

<file path=ppt/ink/ink6.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11-05T07:01:07.712"/>
    </inkml:context>
    <inkml:brush xml:id="br0">
      <inkml:brushProperty name="width" value="0.06667" units="cm"/>
      <inkml:brushProperty name="height" value="0.06667" units="cm"/>
      <inkml:brushProperty name="color" value="#808080"/>
      <inkml:brushProperty name="fitToCurv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de-DE" dirty="0"/>
          </a:p>
        </p:txBody>
      </p:sp>
      <p:sp>
        <p:nvSpPr>
          <p:cNvPr id="102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endParaRPr lang="de-DE" dirty="0"/>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2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de-DE" dirty="0"/>
          </a:p>
        </p:txBody>
      </p:sp>
      <p:sp>
        <p:nvSpPr>
          <p:cNvPr id="102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FAF12454-57A3-5346-8AD1-8A7E704F94A5}" type="slidenum">
              <a:rPr lang="de-DE" smtClean="0"/>
              <a:pPr/>
              <a:t>‹Nr.›</a:t>
            </a:fld>
            <a:endParaRPr lang="de-DE" dirty="0"/>
          </a:p>
        </p:txBody>
      </p:sp>
    </p:spTree>
    <p:extLst>
      <p:ext uri="{BB962C8B-B14F-4D97-AF65-F5344CB8AC3E}">
        <p14:creationId xmlns:p14="http://schemas.microsoft.com/office/powerpoint/2010/main" val="2294540302"/>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rtl="0" fontAlgn="base">
      <a:spcBef>
        <a:spcPct val="30000"/>
      </a:spcBef>
      <a:spcAft>
        <a:spcPct val="0"/>
      </a:spcAft>
      <a:defRPr sz="1200" kern="1200">
        <a:solidFill>
          <a:schemeClr val="tx1"/>
        </a:solidFill>
        <a:latin typeface="Calibri" charset="0"/>
        <a:ea typeface="ＭＳ Ｐゴシック" charset="-128"/>
        <a:cs typeface="+mn-cs"/>
      </a:defRPr>
    </a:lvl2pPr>
    <a:lvl3pPr marL="914400" algn="l" rtl="0" fontAlgn="base">
      <a:spcBef>
        <a:spcPct val="30000"/>
      </a:spcBef>
      <a:spcAft>
        <a:spcPct val="0"/>
      </a:spcAft>
      <a:defRPr sz="1200" kern="1200">
        <a:solidFill>
          <a:schemeClr val="tx1"/>
        </a:solidFill>
        <a:latin typeface="Calibri" charset="0"/>
        <a:ea typeface="ＭＳ Ｐゴシック" charset="-128"/>
        <a:cs typeface="+mn-cs"/>
      </a:defRPr>
    </a:lvl3pPr>
    <a:lvl4pPr marL="1371600" algn="l" rtl="0" fontAlgn="base">
      <a:spcBef>
        <a:spcPct val="30000"/>
      </a:spcBef>
      <a:spcAft>
        <a:spcPct val="0"/>
      </a:spcAft>
      <a:defRPr sz="1200" kern="1200">
        <a:solidFill>
          <a:schemeClr val="tx1"/>
        </a:solidFill>
        <a:latin typeface="Calibri" charset="0"/>
        <a:ea typeface="ＭＳ Ｐゴシック" charset="-128"/>
        <a:cs typeface="+mn-cs"/>
      </a:defRPr>
    </a:lvl4pPr>
    <a:lvl5pPr marL="1828800" algn="l" rtl="0" fontAlgn="base">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Version vom 15.05.2017</a:t>
            </a:r>
          </a:p>
          <a:p>
            <a:r>
              <a:rPr lang="de-DE" dirty="0" smtClean="0"/>
              <a:t>Fotos geändert: 16.10.2018</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a:t>
            </a:fld>
            <a:endParaRPr lang="de-DE"/>
          </a:p>
        </p:txBody>
      </p:sp>
    </p:spTree>
    <p:extLst>
      <p:ext uri="{BB962C8B-B14F-4D97-AF65-F5344CB8AC3E}">
        <p14:creationId xmlns:p14="http://schemas.microsoft.com/office/powerpoint/2010/main" val="1834157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Folie</a:t>
            </a:r>
            <a:r>
              <a:rPr lang="de-DE" baseline="0" dirty="0" smtClean="0"/>
              <a:t> optional – dient dazu, sich noch einmal bewusst zu machen, was früher unter „Üben“ verstanden wurde und dies erklärt möglicherweise die eine oder andere Auffassung von „Üben“.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10</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Mit diesem</a:t>
            </a:r>
            <a:r>
              <a:rPr lang="de-DE" baseline="0" dirty="0" smtClean="0"/>
              <a:t> Beispiel wird ein wenig polarisiert – die „Schwarzweißmalerei“ soll lediglich dazu dienen, den Kontrast zum Produktiven Üben herzustellen. Wichtig ist, zu beachten, dass dies der/die eine oder andere </a:t>
            </a:r>
            <a:r>
              <a:rPr lang="de-DE" baseline="0" dirty="0" err="1" smtClean="0"/>
              <a:t>KollegIn</a:t>
            </a:r>
            <a:r>
              <a:rPr lang="de-DE" baseline="0" dirty="0" smtClean="0"/>
              <a:t> auch kritisch wahrnimmt – dann muss in jedem Fall betont werden, dass diese Form des Übens ebenfalls einen wichtigen Stellenwert im Mathematikunterricht hat – nämlich mit dem Ziel der Automatisierung, der Sicherheit, der Rechengeschwindigkeit etc. Heute soll es aber um etwas anderes gehen, nämlich eine Form des Übens, die bislang eher noch wenig verbreitet ist – insbesondere in den Schulbüchern.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11</a:t>
            </a:fld>
            <a:endParaRPr lang="de-DE"/>
          </a:p>
        </p:txBody>
      </p:sp>
    </p:spTree>
    <p:extLst>
      <p:ext uri="{BB962C8B-B14F-4D97-AF65-F5344CB8AC3E}">
        <p14:creationId xmlns:p14="http://schemas.microsoft.com/office/powerpoint/2010/main" val="48493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89D77FD9-CAE7-41BF-A916-375D67266EBA}" type="slidenum">
              <a:rPr lang="de-DE" smtClean="0"/>
              <a:pPr/>
              <a:t>12</a:t>
            </a:fld>
            <a:endParaRPr lang="de-DE" dirty="0"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spcBef>
                <a:spcPct val="0"/>
              </a:spcBef>
            </a:pPr>
            <a:r>
              <a:rPr lang="de-DE" dirty="0" smtClean="0"/>
              <a:t>Um es etwas bunter zu machen gibt es dann die von den Schülerinnen und Schülern heiß geliebten „bunten Hunde“. Weshalb machen die </a:t>
            </a:r>
            <a:r>
              <a:rPr lang="de-DE" dirty="0" err="1" smtClean="0"/>
              <a:t>SchülerInnen</a:t>
            </a:r>
            <a:r>
              <a:rPr lang="de-DE" dirty="0" smtClean="0"/>
              <a:t> so gerne diese Aufgaben? Nicht der Mathematik wegen! </a:t>
            </a:r>
          </a:p>
          <a:p>
            <a:pPr eaLnBrk="1" hangingPunct="1">
              <a:spcBef>
                <a:spcPct val="0"/>
              </a:spcBef>
            </a:pPr>
            <a:r>
              <a:rPr lang="de-DE" dirty="0" smtClean="0"/>
              <a:t>Mathematik ist das notwendige Übel – das Ausmalen macht Spaß! „Die bittere Medizin und das Stückchen Zucker“</a:t>
            </a:r>
          </a:p>
          <a:p>
            <a:pPr eaLnBrk="1" hangingPunct="1">
              <a:spcBef>
                <a:spcPct val="0"/>
              </a:spcBef>
            </a:pPr>
            <a:r>
              <a:rPr lang="de-DE" dirty="0" smtClean="0"/>
              <a:t>Sinn: „Die graue Mathematik mit etwas Angenehmen verbinden“</a:t>
            </a:r>
          </a:p>
          <a:p>
            <a:pPr eaLnBrk="1" hangingPunct="1">
              <a:spcBef>
                <a:spcPct val="0"/>
              </a:spcBef>
            </a:pPr>
            <a:endParaRPr lang="de-DE" dirty="0" smtClean="0"/>
          </a:p>
          <a:p>
            <a:pPr eaLnBrk="1" hangingPunct="1">
              <a:spcBef>
                <a:spcPct val="0"/>
              </a:spcBef>
            </a:pPr>
            <a:r>
              <a:rPr lang="de-DE" dirty="0" smtClean="0"/>
              <a:t>Alle Aufgaben sind lösbar </a:t>
            </a:r>
            <a:r>
              <a:rPr lang="de-DE" dirty="0" smtClean="0">
                <a:sym typeface="Wingdings" pitchFamily="2" charset="2"/>
              </a:rPr>
              <a:t> das nimmt Lernanlässe!</a:t>
            </a:r>
            <a:endParaRPr lang="de-DE" dirty="0" smtClean="0"/>
          </a:p>
          <a:p>
            <a:pPr eaLnBrk="1" hangingPunct="1">
              <a:spcBef>
                <a:spcPct val="0"/>
              </a:spcBef>
            </a:pPr>
            <a:endParaRPr lang="de-DE" dirty="0" smtClean="0"/>
          </a:p>
          <a:p>
            <a:pPr eaLnBrk="1" hangingPunct="1">
              <a:spcBef>
                <a:spcPct val="0"/>
              </a:spcBef>
            </a:pPr>
            <a:r>
              <a:rPr lang="de-DE" dirty="0" smtClean="0"/>
              <a:t>Betont werden kann noch, dass das ja gerade ein Bild von Mathematik vermittelt,</a:t>
            </a:r>
            <a:r>
              <a:rPr lang="de-DE" baseline="0" dirty="0" smtClean="0"/>
              <a:t> das äußerst kritisch ist: Wieso benötigt man das Bunte überhaupt, wo doch die Mathematik selbst auch interessant sein kann? Ziel muss also sein, die Mathematik selbst spannender zu gestalten – wie das aussehen kann, zeigt die Aufgabe „IRI-Zahlen“.</a:t>
            </a:r>
            <a:endParaRPr lang="de-DE" dirty="0" smtClean="0"/>
          </a:p>
        </p:txBody>
      </p:sp>
    </p:spTree>
    <p:extLst>
      <p:ext uri="{BB962C8B-B14F-4D97-AF65-F5344CB8AC3E}">
        <p14:creationId xmlns:p14="http://schemas.microsoft.com/office/powerpoint/2010/main" val="2004217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Noch etwas weniger</a:t>
            </a:r>
            <a:r>
              <a:rPr lang="de-DE" baseline="0" dirty="0" smtClean="0"/>
              <a:t> deutlich als der „Bunte Hund“ in der vorherigen Folie wird hier die Darbietung durch ein Domino-Spiel. In der Oberflächenstruktur wird die Aufgabe so repräsentiert, dass sie den </a:t>
            </a:r>
            <a:r>
              <a:rPr lang="de-DE" baseline="0" dirty="0" err="1" smtClean="0"/>
              <a:t>SchülerInnen</a:t>
            </a:r>
            <a:r>
              <a:rPr lang="de-DE" baseline="0" dirty="0" smtClean="0"/>
              <a:t> Spaß macht – d. h. das Dominospielen macht Spaß – nicht jedoch die Mathematik selbst. Und genau darin liegt auch das Problem in diesen Aufgaben, denn in der Tiefenstruktur sind sie unverändert gegenüber den zuvor dargestellten „grauen Päckchen“.</a:t>
            </a:r>
          </a:p>
          <a:p>
            <a:endParaRPr lang="de-DE" baseline="0" dirty="0" smtClean="0"/>
          </a:p>
          <a:p>
            <a:r>
              <a:rPr lang="de-DE" baseline="0" dirty="0" smtClean="0"/>
              <a:t>Bei diesem Beispiel gibt es immer wieder </a:t>
            </a:r>
            <a:r>
              <a:rPr lang="de-DE" baseline="0" dirty="0" err="1" smtClean="0"/>
              <a:t>FortbildungsteilnehmerInnen</a:t>
            </a:r>
            <a:r>
              <a:rPr lang="de-DE" baseline="0" dirty="0" smtClean="0"/>
              <a:t>, die eine ganz andere Überzeugung dazu haben – das sollte dann nicht weiter ausdiskutiert werden an dieser Stelle: Es ist sinnvoll, zunächst einmal das Produktive Üben kennen zu lernen und diese Debatte zurückzustellen. Dann wird das Problem – mit Blick auf die Tiefenstruktur, die man ja in den nächsten Folien erarbeitet – meist schon von selbst „aufgehoben“.</a:t>
            </a:r>
          </a:p>
          <a:p>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13</a:t>
            </a:fld>
            <a:endParaRPr lang="de-DE"/>
          </a:p>
        </p:txBody>
      </p:sp>
    </p:spTree>
    <p:extLst>
      <p:ext uri="{BB962C8B-B14F-4D97-AF65-F5344CB8AC3E}">
        <p14:creationId xmlns:p14="http://schemas.microsoft.com/office/powerpoint/2010/main" val="389205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Aufgabe zur</a:t>
            </a:r>
            <a:r>
              <a:rPr lang="de-DE" baseline="0" dirty="0" smtClean="0"/>
              <a:t> Bearbeitung: hierfür muss nun einiges an Zeit eingeplant werden. Auch wenn es sich „nur“ um eine Grundschulaufgabe aus der 3. Klasse handelt, nimmt diese Zeit für die eigene Bearbeitung in Anspruch. Empfehlenswert ist eine Ich-Phase von ca. 5-10 Minuten und eine sich anschließende „Du-Phase“ von ca. 10 Minuten (insgesamt 15 Minuten kalkulieren). </a:t>
            </a:r>
          </a:p>
          <a:p>
            <a:endParaRPr lang="de-DE" baseline="0" dirty="0" smtClean="0"/>
          </a:p>
          <a:p>
            <a:r>
              <a:rPr lang="de-DE" baseline="0" dirty="0" smtClean="0"/>
              <a:t>Wichtig: Die Aufgabe wird manchmal falsch verstanden: dann berechnen die Teilnehmer/innen z.B. 626-131 (d.h. sie verwenden unterschiedliche Ziffern). An dieser Stelle muss interveniert werden (also immer im Blick behalten, wie die TN arbeiten). </a:t>
            </a:r>
          </a:p>
          <a:p>
            <a:endParaRPr lang="de-DE" baseline="0" dirty="0" smtClean="0"/>
          </a:p>
          <a:p>
            <a:r>
              <a:rPr lang="de-DE" baseline="0" dirty="0" smtClean="0"/>
              <a:t>Dann erfolgt eine Besprechung im Plenum mit folgender Struktur:</a:t>
            </a:r>
          </a:p>
          <a:p>
            <a:endParaRPr lang="de-DE" baseline="0" dirty="0" smtClean="0"/>
          </a:p>
          <a:p>
            <a:pPr marL="228600" indent="-228600">
              <a:buAutoNum type="alphaLcParenR"/>
            </a:pPr>
            <a:r>
              <a:rPr lang="de-DE" baseline="0" dirty="0" smtClean="0"/>
              <a:t>Sammeln von Beobachtungen; konkrete Beispiele an der Tafel/</a:t>
            </a:r>
            <a:r>
              <a:rPr lang="de-DE" baseline="0" dirty="0" err="1" smtClean="0"/>
              <a:t>FlipChart</a:t>
            </a:r>
            <a:r>
              <a:rPr lang="de-DE" baseline="0" dirty="0" smtClean="0"/>
              <a:t> notieren; Systematisieren der Erkenntnisse. (Vielfache von 91; der Abstand der Ziffern gibt an, mit welchem Faktor 91 multipliziert wird; Einer- und Hunderterziffern werden immer um 1 kleiner, Zehnerziffern immer um 1 größer, wenn man den Abstand der Ziffern „I“ und „R“ um 1 erhöht.</a:t>
            </a:r>
          </a:p>
          <a:p>
            <a:pPr marL="228600" indent="-228600">
              <a:buAutoNum type="alphaLcParenR"/>
            </a:pPr>
            <a:r>
              <a:rPr lang="de-DE" baseline="0" dirty="0" smtClean="0"/>
              <a:t>Blick auf den Bearbeitungsprozess: hier reflektieren, wie vorgegangen wurde (angefangen in der Ich-Phase). In der Regel wird zunächst ein Beispiel bearbeitet, welches vorgegeben wurde; dann die Frage stellen, welche Zahlen als nächstes gewählt wurden – und weshalb? Darauf achten, dass die Teilnehmer/innen ganz detailliert antworten (oft wird hier zu schnell auf spätere Schritte eingegangen). Denn diese Schritte sind für den Unterricht wichtig – Schüler/innen gehen ebenfalls so vor und dabei bedarf es der Unterstützung durch die Lehrkraft. Je genauer man diese Schritte im Bewusstsein hat, desto besser kann unterstützt werden. Wichtig ist die Frage „Welches Beispiel haben Sie als nächstes gewählt? Weshalb genau dieses und nicht ein anderes?“ – hier kommt dann zum Tragen, dass immer wieder Vermutungen aufgestellt werden, die dann mit den Beispielen überprüft werden.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14</a:t>
            </a:fld>
            <a:endParaRPr lang="de-DE"/>
          </a:p>
        </p:txBody>
      </p:sp>
    </p:spTree>
    <p:extLst>
      <p:ext uri="{BB962C8B-B14F-4D97-AF65-F5344CB8AC3E}">
        <p14:creationId xmlns:p14="http://schemas.microsoft.com/office/powerpoint/2010/main" val="604073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Ausführliche Besprechung</a:t>
            </a:r>
            <a:r>
              <a:rPr lang="de-DE" baseline="0" dirty="0" smtClean="0"/>
              <a:t> der Lösungen – hier: Beispiel für einen Lösungsprozess, bei dem von einer unsystematischen Bearbeitung hin zu einer systematischen Bearbeitung von Beispielen gewechselt wurde.</a:t>
            </a:r>
          </a:p>
          <a:p>
            <a:endParaRPr lang="de-DE" dirty="0" smtClean="0"/>
          </a:p>
          <a:p>
            <a:r>
              <a:rPr lang="de-DE" dirty="0" smtClean="0"/>
              <a:t>Zwei Punkte, auf die noch</a:t>
            </a:r>
            <a:r>
              <a:rPr lang="de-DE" baseline="0" dirty="0" smtClean="0"/>
              <a:t> eingegangen werden sollte:</a:t>
            </a:r>
          </a:p>
          <a:p>
            <a:pPr marL="228600" indent="-228600">
              <a:buAutoNum type="alphaLcParenR"/>
            </a:pPr>
            <a:r>
              <a:rPr lang="de-DE" baseline="0" dirty="0" smtClean="0"/>
              <a:t>„Wie viele Aufgaben haben Sie gerechnet?“ – Anzahlen sammeln und dann darauf aufmerksam machen, dass die TN gerade „geübt“ haben, ohne es  zu merken – weil sie auf die Entdeckung fokussiert waren. So ist es auch im Klassenzimmer: dass zahlreiche Aufgaben bearbeitet werden, ohne das bewusst als Üben wahrzunehmen, kennzeichnet diesen Aufgabentyp „Üben, um zu entdecken“ [vgl. Wittmann / Müller (1991/92): Handbuch produktiver Rechenübungen Band 1 + 2]</a:t>
            </a:r>
          </a:p>
          <a:p>
            <a:pPr marL="228600" indent="-228600">
              <a:buAutoNum type="alphaLcParenR"/>
            </a:pPr>
            <a:r>
              <a:rPr lang="de-DE" baseline="0" dirty="0" smtClean="0"/>
              <a:t>Vorsichtig nachfragen, wer einen Fehler gemacht hat bei der Subtraktion. Denn hier zeigt sich der reflexive Charakter der Aufgabe: wer einen Fehler gemacht hat, entdeckt diesen spätestens dann, wenn das Muster erkannt wurde – dann passen die Ergebnisse nämlich nicht mehr zusammen. Hinweis zum Verhalten von </a:t>
            </a:r>
            <a:r>
              <a:rPr lang="de-DE" baseline="0" dirty="0" err="1" smtClean="0"/>
              <a:t>SchülerInnen</a:t>
            </a:r>
            <a:r>
              <a:rPr lang="de-DE" baseline="0" dirty="0" smtClean="0"/>
              <a:t>: Auch im Klassenzimmer spielt das eine wichtige Rolle, denn üblicherweise (bei den „grauen Päckchen“) denken die </a:t>
            </a:r>
            <a:r>
              <a:rPr lang="de-DE" baseline="0" dirty="0" err="1" smtClean="0"/>
              <a:t>SchülerInnen</a:t>
            </a:r>
            <a:r>
              <a:rPr lang="de-DE" baseline="0" dirty="0" smtClean="0"/>
              <a:t> nicht mehr über einen vorherigen Aufgabenteil nach, wenn sie weiterrechnen – hier ist das anders.</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15</a:t>
            </a:fld>
            <a:endParaRPr lang="de-DE"/>
          </a:p>
        </p:txBody>
      </p:sp>
    </p:spTree>
    <p:extLst>
      <p:ext uri="{BB962C8B-B14F-4D97-AF65-F5344CB8AC3E}">
        <p14:creationId xmlns:p14="http://schemas.microsoft.com/office/powerpoint/2010/main" val="28851097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7520DC2D-F9C7-47CB-9E13-0BA989B14ECF}" type="slidenum">
              <a:rPr lang="de-DE" smtClean="0"/>
              <a:pPr/>
              <a:t>16</a:t>
            </a:fld>
            <a:endParaRPr lang="de-DE" dirty="0" smtClean="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spcBef>
                <a:spcPct val="0"/>
              </a:spcBef>
            </a:pPr>
            <a:r>
              <a:rPr lang="de-DE" dirty="0" smtClean="0"/>
              <a:t>Übung … interessant: alle beschäftigen sich mit der schriftlichen Subtraktion (anders als: du musst mind. 10 Aufgaben rechnen!)</a:t>
            </a:r>
          </a:p>
          <a:p>
            <a:pPr eaLnBrk="1" hangingPunct="1">
              <a:spcBef>
                <a:spcPct val="0"/>
              </a:spcBef>
            </a:pPr>
            <a:endParaRPr lang="de-DE" dirty="0" smtClean="0"/>
          </a:p>
          <a:p>
            <a:pPr eaLnBrk="1" hangingPunct="1">
              <a:spcBef>
                <a:spcPct val="0"/>
              </a:spcBef>
            </a:pPr>
            <a:r>
              <a:rPr lang="de-DE" dirty="0" smtClean="0"/>
              <a:t>Spannung: kommt wieder eine IRI-Zahl heraus? </a:t>
            </a:r>
            <a:r>
              <a:rPr lang="de-DE" dirty="0" smtClean="0">
                <a:sym typeface="Wingdings" pitchFamily="2" charset="2"/>
              </a:rPr>
              <a:t> forschendes Vorgehen</a:t>
            </a:r>
          </a:p>
          <a:p>
            <a:pPr eaLnBrk="1" hangingPunct="1">
              <a:spcBef>
                <a:spcPct val="0"/>
              </a:spcBef>
            </a:pPr>
            <a:endParaRPr lang="de-DE" dirty="0" smtClean="0">
              <a:sym typeface="Wingdings" pitchFamily="2" charset="2"/>
            </a:endParaRPr>
          </a:p>
          <a:p>
            <a:pPr eaLnBrk="1" hangingPunct="1">
              <a:spcBef>
                <a:spcPct val="0"/>
              </a:spcBef>
            </a:pPr>
            <a:r>
              <a:rPr lang="de-DE" dirty="0" smtClean="0">
                <a:sym typeface="Wingdings" pitchFamily="2" charset="2"/>
              </a:rPr>
              <a:t>Unklare Fälle: was ist mit 111? </a:t>
            </a:r>
          </a:p>
          <a:p>
            <a:pPr eaLnBrk="1" hangingPunct="1">
              <a:spcBef>
                <a:spcPct val="0"/>
              </a:spcBef>
            </a:pPr>
            <a:endParaRPr lang="de-DE" dirty="0" smtClean="0">
              <a:sym typeface="Wingdings" pitchFamily="2" charset="2"/>
            </a:endParaRPr>
          </a:p>
          <a:p>
            <a:pPr eaLnBrk="1" hangingPunct="1">
              <a:spcBef>
                <a:spcPct val="0"/>
              </a:spcBef>
            </a:pPr>
            <a:r>
              <a:rPr lang="de-DE" dirty="0" smtClean="0">
                <a:sym typeface="Wingdings" pitchFamily="2" charset="2"/>
              </a:rPr>
              <a:t>… kommt immer 91 raus! (121–212 oder 323–232 …)</a:t>
            </a:r>
          </a:p>
          <a:p>
            <a:pPr eaLnBrk="1" hangingPunct="1">
              <a:spcBef>
                <a:spcPct val="0"/>
              </a:spcBef>
            </a:pPr>
            <a:r>
              <a:rPr lang="de-DE" dirty="0" smtClean="0">
                <a:sym typeface="Wingdings" pitchFamily="2" charset="2"/>
              </a:rPr>
              <a:t>oder ein Vielfaches von 91 (636–363=273)</a:t>
            </a:r>
          </a:p>
          <a:p>
            <a:pPr eaLnBrk="1" hangingPunct="1">
              <a:spcBef>
                <a:spcPct val="0"/>
              </a:spcBef>
            </a:pPr>
            <a:endParaRPr lang="de-DE" dirty="0" smtClean="0">
              <a:sym typeface="Wingdings" pitchFamily="2" charset="2"/>
            </a:endParaRPr>
          </a:p>
          <a:p>
            <a:pPr eaLnBrk="1" hangingPunct="1">
              <a:spcBef>
                <a:spcPct val="0"/>
              </a:spcBef>
            </a:pPr>
            <a:endParaRPr lang="de-DE" dirty="0" smtClean="0"/>
          </a:p>
          <a:p>
            <a:pPr eaLnBrk="1" hangingPunct="1">
              <a:spcBef>
                <a:spcPct val="0"/>
              </a:spcBef>
            </a:pPr>
            <a:endParaRPr lang="de-DE" dirty="0" smtClean="0"/>
          </a:p>
        </p:txBody>
      </p:sp>
    </p:spTree>
    <p:extLst>
      <p:ext uri="{BB962C8B-B14F-4D97-AF65-F5344CB8AC3E}">
        <p14:creationId xmlns:p14="http://schemas.microsoft.com/office/powerpoint/2010/main" val="1042006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EA16E60D-7D4C-4377-97F5-36DE65015CFF}" type="slidenum">
              <a:rPr lang="de-DE" smtClean="0"/>
              <a:pPr/>
              <a:t>17</a:t>
            </a:fld>
            <a:endParaRPr lang="de-DE" dirty="0" smtClean="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spcBef>
                <a:spcPct val="0"/>
              </a:spcBef>
            </a:pPr>
            <a:endParaRPr lang="de-DE" dirty="0" smtClean="0"/>
          </a:p>
        </p:txBody>
      </p:sp>
    </p:spTree>
    <p:extLst>
      <p:ext uri="{BB962C8B-B14F-4D97-AF65-F5344CB8AC3E}">
        <p14:creationId xmlns:p14="http://schemas.microsoft.com/office/powerpoint/2010/main" val="11015892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2816A189-8E7D-404A-AC2E-F2E4598D4AEE}" type="slidenum">
              <a:rPr lang="de-DE" smtClean="0"/>
              <a:pPr/>
              <a:t>18</a:t>
            </a:fld>
            <a:endParaRPr lang="de-DE" dirty="0"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spcBef>
                <a:spcPct val="0"/>
              </a:spcBef>
            </a:pPr>
            <a:r>
              <a:rPr lang="de-DE" dirty="0" smtClean="0"/>
              <a:t>Folie: Erste Zusammenfassung </a:t>
            </a:r>
          </a:p>
          <a:p>
            <a:pPr eaLnBrk="1" hangingPunct="1">
              <a:spcBef>
                <a:spcPct val="0"/>
              </a:spcBef>
            </a:pPr>
            <a:r>
              <a:rPr lang="de-DE" dirty="0" smtClean="0"/>
              <a:t>(auch: „intelligentes“ Üben oder „reflexives Üben“ genannt.)</a:t>
            </a:r>
          </a:p>
          <a:p>
            <a:pPr eaLnBrk="1" hangingPunct="1">
              <a:spcBef>
                <a:spcPct val="0"/>
              </a:spcBef>
            </a:pPr>
            <a:endParaRPr lang="de-DE" dirty="0" smtClean="0"/>
          </a:p>
          <a:p>
            <a:pPr eaLnBrk="1" hangingPunct="1">
              <a:spcBef>
                <a:spcPct val="0"/>
              </a:spcBef>
            </a:pPr>
            <a:r>
              <a:rPr lang="de-DE" dirty="0" smtClean="0"/>
              <a:t>Im Grunde genommen ist</a:t>
            </a:r>
            <a:r>
              <a:rPr lang="de-DE" baseline="0" dirty="0" smtClean="0"/>
              <a:t> auf dieser Folie die gesamte Theorie der Fortbildung zu finden: Dieses kleine Modell sollte von den </a:t>
            </a:r>
            <a:r>
              <a:rPr lang="de-DE" baseline="0" dirty="0" err="1" smtClean="0"/>
              <a:t>TeilnehmerInnen</a:t>
            </a:r>
            <a:r>
              <a:rPr lang="de-DE" baseline="0" dirty="0" smtClean="0"/>
              <a:t> verstanden werden, weil dies für die weitere Arbeit im Modul (und auch später im Unterricht) handlungsleitend ist. Daher empfiehlt es sich, dieses auszudrucken und als Tischvorlage bereit zu halten für die weitere Arbeit an den Aufgaben.</a:t>
            </a:r>
          </a:p>
          <a:p>
            <a:pPr eaLnBrk="1" hangingPunct="1">
              <a:spcBef>
                <a:spcPct val="0"/>
              </a:spcBef>
            </a:pPr>
            <a:r>
              <a:rPr lang="de-DE" baseline="0" dirty="0" smtClean="0"/>
              <a:t>Bei der Einführung wird Bezug zur IRI-Aufgabe genommen und anhand des Arbeitsprozesses, der reflektiert wurde, Schritt für Schritt erklärt, welche Bedeutung diese vier Kriterien haben. Für die nachfolgende Arbeit wird dann immer wieder dieses Modell zur Bewertung von Aufgaben herangezogen. Wichtig: nicht immer können alle vier Kriterien erfüllt werden – jedoch sollte das Ziel sein, möglichst viele davon zu erfüllen.</a:t>
            </a:r>
          </a:p>
          <a:p>
            <a:pPr eaLnBrk="1" hangingPunct="1">
              <a:spcBef>
                <a:spcPct val="0"/>
              </a:spcBef>
            </a:pPr>
            <a:endParaRPr lang="de-DE" baseline="0" dirty="0" smtClean="0"/>
          </a:p>
          <a:p>
            <a:pPr eaLnBrk="1" hangingPunct="1">
              <a:spcBef>
                <a:spcPct val="0"/>
              </a:spcBef>
            </a:pPr>
            <a:endParaRPr lang="de-DE" baseline="0" dirty="0" smtClean="0"/>
          </a:p>
          <a:p>
            <a:pPr eaLnBrk="1" hangingPunct="1">
              <a:spcBef>
                <a:spcPct val="0"/>
              </a:spcBef>
            </a:pPr>
            <a:endParaRPr lang="de-DE" baseline="0" dirty="0" smtClean="0"/>
          </a:p>
          <a:p>
            <a:pPr eaLnBrk="1" hangingPunct="1">
              <a:spcBef>
                <a:spcPct val="0"/>
              </a:spcBef>
            </a:pPr>
            <a:endParaRPr lang="de-DE" dirty="0" smtClean="0"/>
          </a:p>
          <a:p>
            <a:pPr eaLnBrk="1" hangingPunct="1">
              <a:spcBef>
                <a:spcPct val="0"/>
              </a:spcBef>
            </a:pPr>
            <a:endParaRPr lang="de-DE" dirty="0" smtClean="0"/>
          </a:p>
        </p:txBody>
      </p:sp>
    </p:spTree>
    <p:extLst>
      <p:ext uri="{BB962C8B-B14F-4D97-AF65-F5344CB8AC3E}">
        <p14:creationId xmlns:p14="http://schemas.microsoft.com/office/powerpoint/2010/main" val="9536174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Rückblick zur</a:t>
            </a:r>
            <a:r>
              <a:rPr lang="de-DE" baseline="0" dirty="0" smtClean="0"/>
              <a:t> Einstiegsfolie, bei der auf die Ausgangssituation aufmerksam gemacht wurde. Botschaft: Sicherlich lassen sich durch „produktive Aufgaben“ nicht all diese Probleme beheben, jedoch können diese minimiert werden:</a:t>
            </a:r>
          </a:p>
          <a:p>
            <a:pPr marL="228600" indent="-228600">
              <a:buAutoNum type="alphaLcParenR"/>
            </a:pPr>
            <a:r>
              <a:rPr lang="de-DE" baseline="0" dirty="0" smtClean="0"/>
              <a:t>Mathe ist vielleicht gar nicht mehr so „doof“, weil es auch etwas Interessantes zu entdecken gab.</a:t>
            </a:r>
          </a:p>
          <a:p>
            <a:pPr marL="228600" indent="-228600">
              <a:buAutoNum type="alphaLcParenR"/>
            </a:pPr>
            <a:r>
              <a:rPr lang="de-DE" baseline="0" dirty="0" smtClean="0"/>
              <a:t>„nicht kapieren“ sollte dadurch aufgefangen werden, dass die Einstiegsaufgabe für alle machbar sein sollte – zumal hier gewählt werden kann, mit welchen Zahlen man rechnet (Schwache </a:t>
            </a:r>
            <a:r>
              <a:rPr lang="de-DE" baseline="0" dirty="0" err="1" smtClean="0"/>
              <a:t>SchülerInnen</a:t>
            </a:r>
            <a:r>
              <a:rPr lang="de-DE" baseline="0" dirty="0" smtClean="0"/>
              <a:t> würden dann z. B. mit der Aufgabe 212–121 anfangen und nicht mit 989–898.</a:t>
            </a:r>
          </a:p>
          <a:p>
            <a:pPr marL="228600" indent="-228600">
              <a:buAutoNum type="alphaLcParenR"/>
            </a:pPr>
            <a:r>
              <a:rPr lang="de-DE" baseline="0" dirty="0" smtClean="0"/>
              <a:t>Langeweile kann dadurch aufgehoben werden, dass anspruchsvollere / weiterführende Überlegungen eingestreut werden, z. B. „wieso kannst du dir sicher sein dass das für alle diese Zahlen gilt?“ usw. ….</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19</a:t>
            </a:fld>
            <a:endParaRPr lang="de-DE" dirty="0"/>
          </a:p>
        </p:txBody>
      </p:sp>
    </p:spTree>
    <p:extLst>
      <p:ext uri="{BB962C8B-B14F-4D97-AF65-F5344CB8AC3E}">
        <p14:creationId xmlns:p14="http://schemas.microsoft.com/office/powerpoint/2010/main" val="777217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Zeitstruktur finden Sie auch im Bausteinsteckbrief.</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a:t>
            </a:fld>
            <a:endParaRPr lang="de-DE"/>
          </a:p>
        </p:txBody>
      </p:sp>
    </p:spTree>
    <p:extLst>
      <p:ext uri="{BB962C8B-B14F-4D97-AF65-F5344CB8AC3E}">
        <p14:creationId xmlns:p14="http://schemas.microsoft.com/office/powerpoint/2010/main" val="2131645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20</a:t>
            </a:fld>
            <a:endParaRPr lang="de-DE"/>
          </a:p>
        </p:txBody>
      </p:sp>
    </p:spTree>
    <p:extLst>
      <p:ext uri="{BB962C8B-B14F-4D97-AF65-F5344CB8AC3E}">
        <p14:creationId xmlns:p14="http://schemas.microsoft.com/office/powerpoint/2010/main" val="30014595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Aufgabe ist ein weiteres Beispiel für eine produktive</a:t>
            </a:r>
            <a:r>
              <a:rPr lang="de-DE" baseline="0" dirty="0" smtClean="0"/>
              <a:t> Aufgabe. Jedoch hat diese gerade für Schwache ein Problem: es ist nicht einfach, eine erste Lösung zu finden. Genau das ist zu vermitteln: wenn Aufgaben gefunden werden, die nicht für alle </a:t>
            </a:r>
            <a:r>
              <a:rPr lang="de-DE" baseline="0" dirty="0" err="1" smtClean="0"/>
              <a:t>SchülerInnen</a:t>
            </a:r>
            <a:r>
              <a:rPr lang="de-DE" baseline="0" dirty="0" smtClean="0"/>
              <a:t> machbar sind, muss an Vereinfachungen / Hilfen gedacht werden: </a:t>
            </a:r>
            <a:br>
              <a:rPr lang="de-DE" baseline="0" dirty="0" smtClean="0"/>
            </a:br>
            <a:endParaRPr lang="de-DE" baseline="0" dirty="0" smtClean="0"/>
          </a:p>
          <a:p>
            <a:pPr marL="171450" indent="-171450">
              <a:buFontTx/>
              <a:buChar char="-"/>
            </a:pPr>
            <a:r>
              <a:rPr lang="de-DE" baseline="0" dirty="0" smtClean="0"/>
              <a:t>Welche Hilfen sind hier denkbar?</a:t>
            </a:r>
          </a:p>
          <a:p>
            <a:pPr marL="171450" indent="-171450">
              <a:buFontTx/>
              <a:buChar char="-"/>
            </a:pPr>
            <a:r>
              <a:rPr lang="de-DE" baseline="0" dirty="0" smtClean="0"/>
              <a:t>Wie könnte die Aufgabe verändert werden, damit auch Schwächere mitmachen können?</a:t>
            </a:r>
          </a:p>
          <a:p>
            <a:pPr marL="171450" indent="-171450">
              <a:buFontTx/>
              <a:buChar char="-"/>
            </a:pPr>
            <a:endParaRPr lang="de-DE" baseline="0" dirty="0" smtClean="0"/>
          </a:p>
          <a:p>
            <a:pPr marL="0" indent="0">
              <a:buFontTx/>
              <a:buNone/>
            </a:pPr>
            <a:r>
              <a:rPr lang="de-DE" baseline="0" dirty="0" smtClean="0"/>
              <a:t>Ein Vorschlag ist, zunächst auch andere Zahlen zuzulassen (die bislang nicht zur Auswahl stehen).</a:t>
            </a:r>
          </a:p>
          <a:p>
            <a:pPr marL="0" indent="0">
              <a:buFontTx/>
              <a:buNone/>
            </a:pPr>
            <a:r>
              <a:rPr lang="de-DE" baseline="0" dirty="0" smtClean="0"/>
              <a:t>Weiter kann überlegt werden, auf die Teiler bzw. Vielfachen hinzuweisen, um so evtl. einen Blick für das zu bekommen, was zusammenpasst.</a:t>
            </a:r>
          </a:p>
          <a:p>
            <a:pPr marL="0" indent="0">
              <a:buFontTx/>
              <a:buNone/>
            </a:pPr>
            <a:r>
              <a:rPr lang="de-DE" baseline="0" dirty="0" smtClean="0"/>
              <a:t>Wichtiger Hinweis: Die Idee, alle Lösungen zu finden, ist hier unrealistisch – auch das muss von den </a:t>
            </a:r>
            <a:r>
              <a:rPr lang="de-DE" baseline="0" dirty="0" err="1" smtClean="0"/>
              <a:t>TeilnehmerInnen</a:t>
            </a:r>
            <a:r>
              <a:rPr lang="de-DE" baseline="0" dirty="0" smtClean="0"/>
              <a:t> erkannt werden.</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21</a:t>
            </a:fld>
            <a:endParaRPr lang="de-DE" dirty="0"/>
          </a:p>
        </p:txBody>
      </p:sp>
    </p:spTree>
    <p:extLst>
      <p:ext uri="{BB962C8B-B14F-4D97-AF65-F5344CB8AC3E}">
        <p14:creationId xmlns:p14="http://schemas.microsoft.com/office/powerpoint/2010/main" val="1991298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Kommentare entstammen aus einem</a:t>
            </a:r>
            <a:r>
              <a:rPr lang="de-DE" baseline="0" dirty="0" smtClean="0"/>
              <a:t> typischen Fortbildungsverlauf:</a:t>
            </a:r>
          </a:p>
          <a:p>
            <a:pPr marL="228600" indent="-228600">
              <a:buAutoNum type="alphaLcParenR"/>
            </a:pPr>
            <a:r>
              <a:rPr lang="de-DE" baseline="0" dirty="0" smtClean="0"/>
              <a:t>Die Zahl 2 hilft insbesondere Schwächeren, eine Lösung zu finden.</a:t>
            </a:r>
          </a:p>
          <a:p>
            <a:pPr marL="228600" indent="-228600">
              <a:buAutoNum type="alphaLcParenR"/>
            </a:pPr>
            <a:r>
              <a:rPr lang="de-DE" baseline="0" dirty="0" smtClean="0"/>
              <a:t>Ein paar Beispiele sind angegeben, die funktionieren.</a:t>
            </a:r>
          </a:p>
          <a:p>
            <a:pPr marL="228600" indent="-228600">
              <a:buAutoNum type="alphaLcParenR"/>
            </a:pPr>
            <a:r>
              <a:rPr lang="de-DE" baseline="0" dirty="0" smtClean="0"/>
              <a:t>Die beiden Häkchen sollen deutlich machen, dass die Arbeitsaufträge a) und b) machbar sind – c) jedoch nicht (bislang hat hierzu noch niemand eine abschließende Lösung für diese Frage entwickelt.)</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22</a:t>
            </a:fld>
            <a:endParaRPr lang="de-DE" dirty="0"/>
          </a:p>
        </p:txBody>
      </p:sp>
    </p:spTree>
    <p:extLst>
      <p:ext uri="{BB962C8B-B14F-4D97-AF65-F5344CB8AC3E}">
        <p14:creationId xmlns:p14="http://schemas.microsoft.com/office/powerpoint/2010/main" val="19912981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Aufgabe steht im Bezug zur</a:t>
            </a:r>
            <a:r>
              <a:rPr lang="de-DE" baseline="0" dirty="0" smtClean="0"/>
              <a:t> Vorherigen: das ist eine typische Weiterentwicklung, denn es wird deutlich vereinfacht im Zugang – so können alle </a:t>
            </a:r>
            <a:r>
              <a:rPr lang="de-DE" baseline="0" dirty="0" err="1" smtClean="0"/>
              <a:t>SchülerInnen</a:t>
            </a:r>
            <a:r>
              <a:rPr lang="de-DE" baseline="0" dirty="0" smtClean="0"/>
              <a:t> von Beginn an mitmachen.</a:t>
            </a:r>
          </a:p>
          <a:p>
            <a:endParaRPr lang="de-DE" baseline="0" dirty="0" smtClean="0"/>
          </a:p>
          <a:p>
            <a:r>
              <a:rPr lang="de-DE" baseline="0" dirty="0" smtClean="0"/>
              <a:t>Hinweis: evtl. kann Aufgabenteil e) vorgezogen werden, weil auch dadurch leicht weitere Lösungen gefunden werden können (Rechteck, weiter verfeinern usw. …). </a:t>
            </a:r>
          </a:p>
          <a:p>
            <a:endParaRPr lang="de-DE" baseline="0" dirty="0" smtClean="0"/>
          </a:p>
          <a:p>
            <a:r>
              <a:rPr lang="de-DE" baseline="0" dirty="0" smtClean="0"/>
              <a:t>Nach der Bearbeitung der Aufgabe wieder das Modell mit den vier Kriterien – reflexiv, selbstdifferenzierend, sinnstiftend und entdeckungsoffen – heranziehen und die Aufgabe dahingehend bewerten lassen.</a:t>
            </a:r>
          </a:p>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23</a:t>
            </a:fld>
            <a:endParaRPr lang="de-DE" dirty="0"/>
          </a:p>
        </p:txBody>
      </p:sp>
    </p:spTree>
    <p:extLst>
      <p:ext uri="{BB962C8B-B14F-4D97-AF65-F5344CB8AC3E}">
        <p14:creationId xmlns:p14="http://schemas.microsoft.com/office/powerpoint/2010/main" val="15368726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a:t>
            </a:r>
            <a:r>
              <a:rPr lang="de-DE" baseline="0" dirty="0" smtClean="0"/>
              <a:t> Aufgabe</a:t>
            </a:r>
            <a:r>
              <a:rPr lang="de-DE" dirty="0" smtClean="0"/>
              <a:t> soll als Negativbeispiel dienen, welche</a:t>
            </a:r>
            <a:r>
              <a:rPr lang="de-DE" baseline="0" dirty="0" smtClean="0"/>
              <a:t> nicht die gewünschten Kriterien entdeckungsoffen, selbstdifferenzierend, sinnstiftend und reflexiv erfüllt. Ziel ist, dass die </a:t>
            </a:r>
            <a:r>
              <a:rPr lang="de-DE" baseline="0" dirty="0" err="1" smtClean="0"/>
              <a:t>TeilnehmerInnen</a:t>
            </a:r>
            <a:r>
              <a:rPr lang="de-DE" baseline="0" dirty="0" smtClean="0"/>
              <a:t> dies erkennen. Danach folgt eine Modifizierung der Aufgabe auf der nachfolgenden Folie.</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24</a:t>
            </a:fld>
            <a:endParaRPr lang="de-DE" dirty="0"/>
          </a:p>
        </p:txBody>
      </p:sp>
    </p:spTree>
    <p:extLst>
      <p:ext uri="{BB962C8B-B14F-4D97-AF65-F5344CB8AC3E}">
        <p14:creationId xmlns:p14="http://schemas.microsoft.com/office/powerpoint/2010/main" val="25600436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Kontrast zur vorherigen Folie</a:t>
            </a:r>
            <a:r>
              <a:rPr lang="de-DE" baseline="0" dirty="0" smtClean="0"/>
              <a:t> wird hier nun mit Strukturen gearbeitet, die dazu führen, dass die kognitiven Aktivitäten der </a:t>
            </a:r>
            <a:r>
              <a:rPr lang="de-DE" baseline="0" dirty="0" err="1" smtClean="0"/>
              <a:t>SchülerInnen</a:t>
            </a:r>
            <a:r>
              <a:rPr lang="de-DE" baseline="0" dirty="0" smtClean="0"/>
              <a:t> in die gewünschte Richtung angestoßen werden:</a:t>
            </a:r>
          </a:p>
          <a:p>
            <a:pPr marL="171450" indent="-171450">
              <a:buFontTx/>
              <a:buChar char="-"/>
            </a:pPr>
            <a:r>
              <a:rPr lang="de-DE" baseline="0" dirty="0" smtClean="0"/>
              <a:t>Die einzelnen Aufgaben stehen in Beziehung zueinander; es können Muster und Strukturen erkannt und genutzt werden.</a:t>
            </a:r>
          </a:p>
          <a:p>
            <a:pPr marL="171450" indent="-171450">
              <a:buFontTx/>
              <a:buChar char="-"/>
            </a:pPr>
            <a:r>
              <a:rPr lang="de-DE" baseline="0" dirty="0" smtClean="0"/>
              <a:t>Die Selbstdifferenzierung kann durch Fortführen der Aufgaben realisiert werden, z. B. mit Fragen wie „Wie müssten die unteren Zahlen erhöht werden, damit im Zielstein 180 steht?“ usw. …</a:t>
            </a:r>
          </a:p>
          <a:p>
            <a:pPr marL="171450" indent="-171450">
              <a:buFontTx/>
              <a:buChar char="-"/>
            </a:pPr>
            <a:r>
              <a:rPr lang="de-DE" baseline="0" dirty="0" smtClean="0"/>
              <a:t>…</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25</a:t>
            </a:fld>
            <a:endParaRPr lang="de-DE"/>
          </a:p>
        </p:txBody>
      </p:sp>
    </p:spTree>
    <p:extLst>
      <p:ext uri="{BB962C8B-B14F-4D97-AF65-F5344CB8AC3E}">
        <p14:creationId xmlns:p14="http://schemas.microsoft.com/office/powerpoint/2010/main" val="9401823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Beispiele für das Ausfüllen in der Fortbildung.</a:t>
            </a:r>
          </a:p>
          <a:p>
            <a:r>
              <a:rPr lang="de-DE" dirty="0" smtClean="0"/>
              <a:t>Die Zusammenhänge zwischen den einzelnen</a:t>
            </a:r>
            <a:r>
              <a:rPr lang="de-DE" baseline="0" dirty="0" smtClean="0"/>
              <a:t> Zahlen werden sichtbar (z. B. innerhalb der Zeilen in einer Mauer oder auch zwischen zwei Zahlenmauern usw. …)</a:t>
            </a:r>
            <a:endParaRPr lang="de-DE" dirty="0" smtClean="0"/>
          </a:p>
          <a:p>
            <a:r>
              <a:rPr lang="de-DE" dirty="0" smtClean="0"/>
              <a:t>Und: Verallgemeinerung mit Variablen</a:t>
            </a:r>
            <a:r>
              <a:rPr lang="de-DE" baseline="0" dirty="0" smtClean="0"/>
              <a:t> </a:t>
            </a:r>
            <a:r>
              <a:rPr lang="de-DE" baseline="0" dirty="0" smtClean="0">
                <a:sym typeface="Wingdings" panose="05000000000000000000" pitchFamily="2" charset="2"/>
              </a:rPr>
              <a:t> es wird sichtbar, wie die unteren Steine in den Zielstein münden.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26</a:t>
            </a:fld>
            <a:endParaRPr lang="de-DE"/>
          </a:p>
        </p:txBody>
      </p:sp>
    </p:spTree>
    <p:extLst>
      <p:ext uri="{BB962C8B-B14F-4D97-AF65-F5344CB8AC3E}">
        <p14:creationId xmlns:p14="http://schemas.microsoft.com/office/powerpoint/2010/main" val="12659951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Weitere Überlegungen</a:t>
            </a:r>
            <a:r>
              <a:rPr lang="de-DE" baseline="0" dirty="0" smtClean="0"/>
              <a:t> zur Arbeit mit der Zahlenmauer.</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27</a:t>
            </a:fld>
            <a:endParaRPr lang="de-DE" dirty="0"/>
          </a:p>
        </p:txBody>
      </p:sp>
    </p:spTree>
    <p:extLst>
      <p:ext uri="{BB962C8B-B14F-4D97-AF65-F5344CB8AC3E}">
        <p14:creationId xmlns:p14="http://schemas.microsoft.com/office/powerpoint/2010/main" val="14533103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28</a:t>
            </a:fld>
            <a:endParaRPr lang="de-DE" dirty="0"/>
          </a:p>
        </p:txBody>
      </p:sp>
    </p:spTree>
    <p:extLst>
      <p:ext uri="{BB962C8B-B14F-4D97-AF65-F5344CB8AC3E}">
        <p14:creationId xmlns:p14="http://schemas.microsoft.com/office/powerpoint/2010/main" val="5075152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Nutzen der vorherigen Erfahrungen mit den Zahlenmauern und erfinden</a:t>
            </a:r>
            <a:r>
              <a:rPr lang="de-DE" baseline="0" dirty="0" smtClean="0"/>
              <a:t> einer Zahlenmauer für den eigenen Unterricht (möglichst so, dass diese in der nächsten U-Stunde eingesetzt werden kann). </a:t>
            </a:r>
          </a:p>
          <a:p>
            <a:endParaRPr lang="de-DE" baseline="0" dirty="0" smtClean="0"/>
          </a:p>
          <a:p>
            <a:r>
              <a:rPr lang="de-DE" baseline="0" dirty="0" smtClean="0"/>
              <a:t>Auch möglich: Mit Wurzeln und Potenzen </a:t>
            </a:r>
            <a:r>
              <a:rPr lang="de-DE" baseline="0" dirty="0" err="1" smtClean="0"/>
              <a:t>usw</a:t>
            </a:r>
            <a:r>
              <a:rPr lang="de-DE" baseline="0" dirty="0" smtClean="0"/>
              <a:t> … d. h. die Zahlenmauer ist ein flexibel einsetzbares Prinzip für eine ganze Reihe von Themengebieten.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29</a:t>
            </a:fld>
            <a:endParaRPr lang="de-DE"/>
          </a:p>
        </p:txBody>
      </p:sp>
    </p:spTree>
    <p:extLst>
      <p:ext uri="{BB962C8B-B14F-4D97-AF65-F5344CB8AC3E}">
        <p14:creationId xmlns:p14="http://schemas.microsoft.com/office/powerpoint/2010/main" val="1448314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a:t>
            </a:r>
            <a:r>
              <a:rPr lang="de-DE" baseline="0" dirty="0" smtClean="0"/>
              <a:t> Gesamtkonzeption sieht vor, dass die </a:t>
            </a:r>
            <a:r>
              <a:rPr lang="de-DE" baseline="0" dirty="0" err="1" smtClean="0"/>
              <a:t>TeilnehmerInnen</a:t>
            </a:r>
            <a:r>
              <a:rPr lang="de-DE" baseline="0" dirty="0" smtClean="0"/>
              <a:t> an zwei Terminen je einen 3-stündigen Baustein als Präsenzveranstaltung besuchen. Dazwischen gibt es eine Distanzphase mit Aufgaben. Diese Folie zeigt nun die Inhalte, die auf die </a:t>
            </a:r>
            <a:r>
              <a:rPr lang="de-DE" baseline="0" dirty="0" err="1" smtClean="0"/>
              <a:t>TeilnehmerInnen</a:t>
            </a:r>
            <a:r>
              <a:rPr lang="de-DE" baseline="0" dirty="0" smtClean="0"/>
              <a:t> zukommen. Dies bietet die Gelegenheit, noch einmal kurz über die Gesamtkonzeption zu informieren – damit sie wissen, was auf sie zukommt.</a:t>
            </a:r>
            <a:endParaRPr lang="de-DE" dirty="0" smtClean="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3</a:t>
            </a:fld>
            <a:endParaRPr lang="de-DE" dirty="0"/>
          </a:p>
        </p:txBody>
      </p:sp>
    </p:spTree>
    <p:extLst>
      <p:ext uri="{BB962C8B-B14F-4D97-AF65-F5344CB8AC3E}">
        <p14:creationId xmlns:p14="http://schemas.microsoft.com/office/powerpoint/2010/main" val="16692745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Hervorheben,</a:t>
            </a:r>
            <a:r>
              <a:rPr lang="de-DE" baseline="0" dirty="0" smtClean="0"/>
              <a:t> dass es sich hier um ein Beispiel aus der Geometrie handelt (was es eher selten gibt).</a:t>
            </a:r>
          </a:p>
          <a:p>
            <a:endParaRPr lang="de-DE" baseline="0" dirty="0" smtClean="0"/>
          </a:p>
          <a:p>
            <a:pPr marL="171450" indent="-171450">
              <a:buFontTx/>
              <a:buChar char="-"/>
            </a:pPr>
            <a:r>
              <a:rPr lang="de-DE" baseline="0" dirty="0" smtClean="0"/>
              <a:t>Es müssen immer zahlreiche Mittelsenkrechten gezeichnet/konstruiert werden, um die Zielfigur erkennen zu können (es müssen unterschiedliche Vierecke als Ausgangsfigur gewählt werden, um sich abzusichern, dass das immer gilt; auch z. B. Spezialfälle wie ein Quadrat können herangezogen werden).</a:t>
            </a:r>
          </a:p>
          <a:p>
            <a:pPr marL="171450" indent="-171450">
              <a:buFontTx/>
              <a:buChar char="-"/>
            </a:pPr>
            <a:r>
              <a:rPr lang="de-DE" baseline="0" dirty="0" smtClean="0"/>
              <a:t>Die Genauigkeit spielt eine Rolle, da man ansonsten nicht erkennt, worum es genau geht – insofern gibt es auch eine Selbstkontrolle bei diesen Aufgaben.</a:t>
            </a:r>
          </a:p>
          <a:p>
            <a:pPr marL="171450" indent="-171450">
              <a:buFontTx/>
              <a:buChar char="-"/>
            </a:pPr>
            <a:endParaRPr lang="de-DE" baseline="0" dirty="0" smtClean="0"/>
          </a:p>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30</a:t>
            </a:fld>
            <a:endParaRPr lang="de-DE" dirty="0"/>
          </a:p>
        </p:txBody>
      </p:sp>
    </p:spTree>
    <p:extLst>
      <p:ext uri="{BB962C8B-B14F-4D97-AF65-F5344CB8AC3E}">
        <p14:creationId xmlns:p14="http://schemas.microsoft.com/office/powerpoint/2010/main" val="5139917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 dieser Stelle</a:t>
            </a:r>
            <a:r>
              <a:rPr lang="de-DE" baseline="0" dirty="0" smtClean="0"/>
              <a:t> erfolgt ein kurzes Resümee zum Charakter dieser Aufgaben im Unterschied zu „Trainingsaufgaben“: das sollte angesprochen werden, weil hier ansonsten der Eindruck entstehen könnte, dass zu wenige Aufgaben im Unterricht bearbeitet werden können, da die einzelnen Aufgaben ja deutlich mehr Zeit in Anspruch nehmen.</a:t>
            </a:r>
          </a:p>
          <a:p>
            <a:endParaRPr lang="de-DE" baseline="0" dirty="0" smtClean="0"/>
          </a:p>
          <a:p>
            <a:r>
              <a:rPr lang="de-DE" baseline="0" dirty="0" smtClean="0"/>
              <a:t>Fokus auf die Kompetenzen, die die Schüler/innen dabei erwerben – das sollte den Teilnehmer/innen in der Fortbildung bewusst werden.</a:t>
            </a:r>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31</a:t>
            </a:fld>
            <a:endParaRPr lang="de-DE"/>
          </a:p>
        </p:txBody>
      </p:sp>
    </p:spTree>
    <p:extLst>
      <p:ext uri="{BB962C8B-B14F-4D97-AF65-F5344CB8AC3E}">
        <p14:creationId xmlns:p14="http://schemas.microsoft.com/office/powerpoint/2010/main" val="29357686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Folie ist wichtig, da sie noch einmal eine Einordnung</a:t>
            </a:r>
            <a:r>
              <a:rPr lang="de-DE" baseline="0" dirty="0" smtClean="0"/>
              <a:t> verschiedener Übungsaufgaben hinsichtlich der </a:t>
            </a:r>
            <a:r>
              <a:rPr lang="de-DE" baseline="0" dirty="0" err="1" smtClean="0"/>
              <a:t>Übeziele</a:t>
            </a:r>
            <a:r>
              <a:rPr lang="de-DE" baseline="0" dirty="0" smtClean="0"/>
              <a:t> ermöglicht. Der Kompetenzerwerb ist recht unterschiedlich und so gesehen ist es wichtig, mit entsprechenden Aufgaben auch die Breite zu erzielen, wie sie in diesem Säulenmodell zum Ausdruck kommt.</a:t>
            </a:r>
          </a:p>
          <a:p>
            <a:r>
              <a:rPr lang="de-DE" baseline="0" dirty="0" smtClean="0"/>
              <a:t>Hier wird auch deutlich, dass das alleinige Fertigkeitstraining nicht ausreicht und noch ein anderer Aufgabentyp beim Üben benötigt wird.</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32</a:t>
            </a:fld>
            <a:endParaRPr lang="de-DE"/>
          </a:p>
        </p:txBody>
      </p:sp>
    </p:spTree>
    <p:extLst>
      <p:ext uri="{BB962C8B-B14F-4D97-AF65-F5344CB8AC3E}">
        <p14:creationId xmlns:p14="http://schemas.microsoft.com/office/powerpoint/2010/main" val="1866853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Optional:</a:t>
            </a:r>
            <a:r>
              <a:rPr lang="de-DE" baseline="0" dirty="0" smtClean="0"/>
              <a:t> Diese Folie soll anregen, über die Bedeutung des Übens im eigenen Unterricht nachzudenken. </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33</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Optional:</a:t>
            </a:r>
            <a:r>
              <a:rPr lang="de-DE" baseline="0" dirty="0" smtClean="0"/>
              <a:t> Das Zitat soll anregen, über die Bedeutung des Übens im eigenen Unterricht nachzudenken und auch die Rolle des Schulbuchs kritisch zu reflektieren.</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34</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Optional:</a:t>
            </a:r>
            <a:r>
              <a:rPr lang="de-DE" baseline="0" dirty="0" smtClean="0"/>
              <a:t> Diese Folie soll anregen, über die Bedeutung des Übens im eigenen Unterricht nachzudenken. </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35</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36</a:t>
            </a:fld>
            <a:endParaRPr lang="de-DE"/>
          </a:p>
        </p:txBody>
      </p:sp>
    </p:spTree>
    <p:extLst>
      <p:ext uri="{BB962C8B-B14F-4D97-AF65-F5344CB8AC3E}">
        <p14:creationId xmlns:p14="http://schemas.microsoft.com/office/powerpoint/2010/main" val="30014595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 hier</a:t>
            </a:r>
            <a:r>
              <a:rPr lang="de-DE" baseline="0" dirty="0" smtClean="0"/>
              <a:t> beginnt ein „Aufgabenworkshop“, in dem zunächst einmal anhand konkreter Beispiele gezeigt wird, wie Aufgaben verändert bzw. neu entwickelt werden können. Später dann sollten die </a:t>
            </a:r>
            <a:r>
              <a:rPr lang="de-DE" baseline="0" dirty="0" err="1" smtClean="0"/>
              <a:t>TeilnehmerInnen</a:t>
            </a:r>
            <a:r>
              <a:rPr lang="de-DE" baseline="0" dirty="0" smtClean="0"/>
              <a:t> selbst an Aufgaben arbeiten. </a:t>
            </a:r>
          </a:p>
          <a:p>
            <a:r>
              <a:rPr lang="de-DE" baseline="0" dirty="0" smtClean="0"/>
              <a:t>Ziel ist nicht (!), dass die </a:t>
            </a:r>
            <a:r>
              <a:rPr lang="de-DE" baseline="0" dirty="0" err="1" smtClean="0"/>
              <a:t>TeilnehmerInnen</a:t>
            </a:r>
            <a:r>
              <a:rPr lang="de-DE" baseline="0" dirty="0" smtClean="0"/>
              <a:t> später in der Lage sind, selbst Aufgaben zu entwickeln. Dieser Workshop dient dazu, die Aneignung der Theorie zu unterstützen, denn im „Selbst-Tun“ zeigt sich im Detail die Schwierigkeit – d. h. dadurch wird ein genauer Blick für die problematischen Stellen geschärft.</a:t>
            </a:r>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37</a:t>
            </a:fld>
            <a:endParaRPr lang="de-DE"/>
          </a:p>
        </p:txBody>
      </p:sp>
    </p:spTree>
    <p:extLst>
      <p:ext uri="{BB962C8B-B14F-4D97-AF65-F5344CB8AC3E}">
        <p14:creationId xmlns:p14="http://schemas.microsoft.com/office/powerpoint/2010/main" val="36140566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 hier beginnt</a:t>
            </a:r>
            <a:r>
              <a:rPr lang="de-DE" baseline="0" dirty="0" smtClean="0"/>
              <a:t> nun der „Aufgabenworkshop“. Die </a:t>
            </a:r>
            <a:r>
              <a:rPr lang="de-DE" baseline="0" dirty="0" err="1" smtClean="0"/>
              <a:t>TeilnehmerInnen</a:t>
            </a:r>
            <a:r>
              <a:rPr lang="de-DE" baseline="0" dirty="0" smtClean="0"/>
              <a:t> erhalten mit dieser Folie einen Überblick über die nächsten Schritte. Wichtig dabei ist, auf die Aufgabenziele zu blicken, da diese im weiteren Verlauf (erfahrungsgemäß) leicht aus dem Blick geraten.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38</a:t>
            </a:fld>
            <a:endParaRPr lang="de-DE"/>
          </a:p>
        </p:txBody>
      </p:sp>
    </p:spTree>
    <p:extLst>
      <p:ext uri="{BB962C8B-B14F-4D97-AF65-F5344CB8AC3E}">
        <p14:creationId xmlns:p14="http://schemas.microsoft.com/office/powerpoint/2010/main" val="42075483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39</a:t>
            </a:fld>
            <a:endParaRPr lang="de-DE" dirty="0"/>
          </a:p>
        </p:txBody>
      </p:sp>
    </p:spTree>
    <p:extLst>
      <p:ext uri="{BB962C8B-B14F-4D97-AF65-F5344CB8AC3E}">
        <p14:creationId xmlns:p14="http://schemas.microsoft.com/office/powerpoint/2010/main" val="3776145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Diese Folie ist analog zur</a:t>
            </a:r>
            <a:r>
              <a:rPr lang="de-DE" baseline="0" dirty="0" smtClean="0"/>
              <a:t> vorherigen gedacht und kann auch „anstelle von“ verwendet werden – sie unterscheidet sich lediglich im Detaillierungsgrad.</a:t>
            </a:r>
          </a:p>
          <a:p>
            <a:endParaRPr lang="de-DE" dirty="0" smtClean="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4</a:t>
            </a:fld>
            <a:endParaRPr lang="de-DE" dirty="0"/>
          </a:p>
        </p:txBody>
      </p:sp>
    </p:spTree>
    <p:extLst>
      <p:ext uri="{BB962C8B-B14F-4D97-AF65-F5344CB8AC3E}">
        <p14:creationId xmlns:p14="http://schemas.microsoft.com/office/powerpoint/2010/main" val="7710814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40</a:t>
            </a:fld>
            <a:endParaRPr lang="de-DE" dirty="0"/>
          </a:p>
        </p:txBody>
      </p:sp>
    </p:spTree>
    <p:extLst>
      <p:ext uri="{BB962C8B-B14F-4D97-AF65-F5344CB8AC3E}">
        <p14:creationId xmlns:p14="http://schemas.microsoft.com/office/powerpoint/2010/main" val="14669257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41</a:t>
            </a:fld>
            <a:endParaRPr lang="de-DE" dirty="0"/>
          </a:p>
        </p:txBody>
      </p:sp>
    </p:spTree>
    <p:extLst>
      <p:ext uri="{BB962C8B-B14F-4D97-AF65-F5344CB8AC3E}">
        <p14:creationId xmlns:p14="http://schemas.microsoft.com/office/powerpoint/2010/main" val="13792026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42</a:t>
            </a:fld>
            <a:endParaRPr lang="de-DE" dirty="0"/>
          </a:p>
        </p:txBody>
      </p:sp>
    </p:spTree>
    <p:extLst>
      <p:ext uri="{BB962C8B-B14F-4D97-AF65-F5344CB8AC3E}">
        <p14:creationId xmlns:p14="http://schemas.microsoft.com/office/powerpoint/2010/main" val="6085375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Fragen sollen dabei unterstützen,</a:t>
            </a:r>
            <a:r>
              <a:rPr lang="de-DE" baseline="0" dirty="0" smtClean="0"/>
              <a:t> Aufgaben weiterzuentwickeln. Sie geben Anregungen, in welche Richtung weitergedacht werden kann. Beispiele finden sich in der rechten Spalte.</a:t>
            </a:r>
          </a:p>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smtClean="0"/>
              <a:t>Die Fragen sind Teil einer großen Tabelle in dem Beitrag </a:t>
            </a:r>
            <a:r>
              <a:rPr lang="de-DE" i="1" baseline="0" dirty="0" smtClean="0"/>
              <a:t>„</a:t>
            </a:r>
            <a:r>
              <a:rPr lang="de-DE" sz="1200" i="1" dirty="0" err="1" smtClean="0"/>
              <a:t>Leuders</a:t>
            </a:r>
            <a:r>
              <a:rPr lang="de-DE" sz="1200" i="1" dirty="0" smtClean="0"/>
              <a:t>, T. (2009): Intelligent üben und Mathematik erleben. In: </a:t>
            </a:r>
            <a:r>
              <a:rPr lang="de-DE" sz="1200" i="1" dirty="0" err="1" smtClean="0"/>
              <a:t>Leuders</a:t>
            </a:r>
            <a:r>
              <a:rPr lang="de-DE" sz="1200" i="1" dirty="0" smtClean="0"/>
              <a:t>, T.; </a:t>
            </a:r>
            <a:r>
              <a:rPr lang="de-DE" sz="1200" i="1" dirty="0" err="1" smtClean="0"/>
              <a:t>Hefendehl-Hebeker</a:t>
            </a:r>
            <a:r>
              <a:rPr lang="de-DE" sz="1200" i="1" dirty="0" smtClean="0"/>
              <a:t>, L. &amp; Weigand, H.-G. (Hrsg.): Mathemagische Momente. Berlin. S. 130–143“</a:t>
            </a:r>
            <a:r>
              <a:rPr lang="de-DE" sz="1200" dirty="0" smtClean="0"/>
              <a:t> – hier wurde nur eine kleine</a:t>
            </a:r>
            <a:r>
              <a:rPr lang="de-DE" sz="1200" baseline="0" dirty="0" smtClean="0"/>
              <a:t> Auswahl getroffen, um sich besser zurecht zu finden. Den </a:t>
            </a:r>
            <a:r>
              <a:rPr lang="de-DE" sz="1200" baseline="0" dirty="0" err="1" smtClean="0"/>
              <a:t>TeilnehmerInnen</a:t>
            </a:r>
            <a:r>
              <a:rPr lang="de-DE" sz="1200" baseline="0" dirty="0" smtClean="0"/>
              <a:t> kann die Quelle dann zur weiteren Vertiefung empfohlen werden.</a:t>
            </a:r>
            <a:endParaRPr lang="de-DE" sz="1200" dirty="0" smtClean="0"/>
          </a:p>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43</a:t>
            </a:fld>
            <a:endParaRPr lang="de-DE" dirty="0"/>
          </a:p>
        </p:txBody>
      </p:sp>
    </p:spTree>
    <p:extLst>
      <p:ext uri="{BB962C8B-B14F-4D97-AF65-F5344CB8AC3E}">
        <p14:creationId xmlns:p14="http://schemas.microsoft.com/office/powerpoint/2010/main" val="3881760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44</a:t>
            </a:fld>
            <a:endParaRPr lang="de-DE"/>
          </a:p>
        </p:txBody>
      </p:sp>
    </p:spTree>
    <p:extLst>
      <p:ext uri="{BB962C8B-B14F-4D97-AF65-F5344CB8AC3E}">
        <p14:creationId xmlns:p14="http://schemas.microsoft.com/office/powerpoint/2010/main" val="9967932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45</a:t>
            </a:fld>
            <a:endParaRPr lang="de-DE" dirty="0"/>
          </a:p>
        </p:txBody>
      </p:sp>
    </p:spTree>
    <p:extLst>
      <p:ext uri="{BB962C8B-B14F-4D97-AF65-F5344CB8AC3E}">
        <p14:creationId xmlns:p14="http://schemas.microsoft.com/office/powerpoint/2010/main" val="8759391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a:t>
            </a:r>
            <a:r>
              <a:rPr lang="de-DE" baseline="0" dirty="0" smtClean="0"/>
              <a:t> handelt es sich wieder um ein „Negativbeispiel“, welches den Kontrast zum Produktiven Üben (siehe Folie zuvor) deutlich machen soll. Insbesondere der Blick auf die vier Kriterien „selbstdifferenzierend, reflexiv, sinnstiftend und entdeckungsoffen“ sollte hier zur Bewertung herangezogen werden.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46</a:t>
            </a:fld>
            <a:endParaRPr lang="de-DE"/>
          </a:p>
        </p:txBody>
      </p:sp>
    </p:spTree>
    <p:extLst>
      <p:ext uri="{BB962C8B-B14F-4D97-AF65-F5344CB8AC3E}">
        <p14:creationId xmlns:p14="http://schemas.microsoft.com/office/powerpoint/2010/main" val="1496263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47</a:t>
            </a:fld>
            <a:endParaRPr lang="de-DE" dirty="0"/>
          </a:p>
        </p:txBody>
      </p:sp>
    </p:spTree>
    <p:extLst>
      <p:ext uri="{BB962C8B-B14F-4D97-AF65-F5344CB8AC3E}">
        <p14:creationId xmlns:p14="http://schemas.microsoft.com/office/powerpoint/2010/main" val="390605607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err="1" smtClean="0">
                <a:solidFill>
                  <a:schemeClr val="tx1"/>
                </a:solidFill>
                <a:effectLst/>
                <a:ea typeface="ＭＳ Ｐゴシック" charset="-128"/>
                <a:cs typeface="ＭＳ Ｐゴシック" charset="-128"/>
              </a:rPr>
              <a:t>Leuders</a:t>
            </a:r>
            <a:r>
              <a:rPr lang="de-DE" sz="1200" kern="1200" dirty="0" smtClean="0">
                <a:solidFill>
                  <a:schemeClr val="tx1"/>
                </a:solidFill>
                <a:effectLst/>
                <a:ea typeface="ＭＳ Ｐゴシック" charset="-128"/>
                <a:cs typeface="ＭＳ Ｐゴシック" charset="-128"/>
              </a:rPr>
              <a:t>, T.; </a:t>
            </a:r>
            <a:r>
              <a:rPr lang="de-DE" sz="1200" kern="1200" dirty="0" err="1" smtClean="0">
                <a:solidFill>
                  <a:schemeClr val="tx1"/>
                </a:solidFill>
                <a:effectLst/>
                <a:ea typeface="ＭＳ Ｐゴシック" charset="-128"/>
                <a:cs typeface="ＭＳ Ｐゴシック" charset="-128"/>
              </a:rPr>
              <a:t>Hefendehl-Hebeker</a:t>
            </a:r>
            <a:r>
              <a:rPr lang="de-DE" sz="1200" kern="1200" dirty="0" smtClean="0">
                <a:solidFill>
                  <a:schemeClr val="tx1"/>
                </a:solidFill>
                <a:effectLst/>
                <a:ea typeface="ＭＳ Ｐゴシック" charset="-128"/>
                <a:cs typeface="ＭＳ Ｐゴシック" charset="-128"/>
              </a:rPr>
              <a:t>, L. &amp; Weigand, H.-G. (Eds.), Mathemagische Momente. Berlin: Cornelsen.</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49</a:t>
            </a:fld>
            <a:endParaRPr lang="de-DE" dirty="0"/>
          </a:p>
        </p:txBody>
      </p:sp>
    </p:spTree>
    <p:extLst>
      <p:ext uri="{BB962C8B-B14F-4D97-AF65-F5344CB8AC3E}">
        <p14:creationId xmlns:p14="http://schemas.microsoft.com/office/powerpoint/2010/main" val="301324170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Quelle: Aus </a:t>
            </a:r>
            <a:r>
              <a:rPr lang="de-DE" dirty="0" err="1" smtClean="0"/>
              <a:t>KOSIMA_Erprobung</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50</a:t>
            </a:fld>
            <a:endParaRPr lang="de-DE"/>
          </a:p>
        </p:txBody>
      </p:sp>
    </p:spTree>
    <p:extLst>
      <p:ext uri="{BB962C8B-B14F-4D97-AF65-F5344CB8AC3E}">
        <p14:creationId xmlns:p14="http://schemas.microsoft.com/office/powerpoint/2010/main" val="1978744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Folie ist optional – diese</a:t>
            </a:r>
            <a:r>
              <a:rPr lang="de-DE" baseline="0" dirty="0" smtClean="0"/>
              <a:t> soll für den/die Fortbildner/in noch einmal die Gelegenheit geben, die Ziele des ersten Bausteins zu kommunizieren.</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5</a:t>
            </a:fld>
            <a:endParaRPr lang="de-DE" dirty="0"/>
          </a:p>
        </p:txBody>
      </p:sp>
    </p:spTree>
    <p:extLst>
      <p:ext uri="{BB962C8B-B14F-4D97-AF65-F5344CB8AC3E}">
        <p14:creationId xmlns:p14="http://schemas.microsoft.com/office/powerpoint/2010/main" val="23476214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Angabe in der Klammer verkompliziert die Aufgabe erheblich – das soll also andeuten, wie hier noch</a:t>
            </a:r>
            <a:r>
              <a:rPr lang="de-DE" baseline="0" dirty="0" smtClean="0"/>
              <a:t> zusätzlich differenziert werden kann.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51</a:t>
            </a:fld>
            <a:endParaRPr lang="de-DE"/>
          </a:p>
        </p:txBody>
      </p:sp>
    </p:spTree>
    <p:extLst>
      <p:ext uri="{BB962C8B-B14F-4D97-AF65-F5344CB8AC3E}">
        <p14:creationId xmlns:p14="http://schemas.microsoft.com/office/powerpoint/2010/main" val="205116392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52</a:t>
            </a:fld>
            <a:endParaRPr lang="de-DE"/>
          </a:p>
        </p:txBody>
      </p:sp>
    </p:spTree>
    <p:extLst>
      <p:ext uri="{BB962C8B-B14F-4D97-AF65-F5344CB8AC3E}">
        <p14:creationId xmlns:p14="http://schemas.microsoft.com/office/powerpoint/2010/main" val="1719674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Quelle: </a:t>
            </a:r>
            <a:r>
              <a:rPr lang="de-DE" sz="1200" kern="1200" dirty="0" err="1" smtClean="0">
                <a:solidFill>
                  <a:schemeClr val="tx1"/>
                </a:solidFill>
                <a:effectLst/>
                <a:ea typeface="ＭＳ Ｐゴシック" charset="-128"/>
                <a:cs typeface="ＭＳ Ｐゴシック" charset="-128"/>
              </a:rPr>
              <a:t>Leuders</a:t>
            </a:r>
            <a:r>
              <a:rPr lang="de-DE" sz="1200" kern="1200" dirty="0" smtClean="0">
                <a:solidFill>
                  <a:schemeClr val="tx1"/>
                </a:solidFill>
                <a:effectLst/>
                <a:ea typeface="ＭＳ Ｐゴシック" charset="-128"/>
                <a:cs typeface="ＭＳ Ｐゴシック" charset="-128"/>
              </a:rPr>
              <a:t>, T.; </a:t>
            </a:r>
            <a:r>
              <a:rPr lang="de-DE" sz="1200" kern="1200" dirty="0" err="1" smtClean="0">
                <a:solidFill>
                  <a:schemeClr val="tx1"/>
                </a:solidFill>
                <a:effectLst/>
                <a:ea typeface="ＭＳ Ｐゴシック" charset="-128"/>
                <a:cs typeface="ＭＳ Ｐゴシック" charset="-128"/>
              </a:rPr>
              <a:t>Hefendehl-Hebeker</a:t>
            </a:r>
            <a:r>
              <a:rPr lang="de-DE" sz="1200" kern="1200" dirty="0" smtClean="0">
                <a:solidFill>
                  <a:schemeClr val="tx1"/>
                </a:solidFill>
                <a:effectLst/>
                <a:ea typeface="ＭＳ Ｐゴシック" charset="-128"/>
                <a:cs typeface="ＭＳ Ｐゴシック" charset="-128"/>
              </a:rPr>
              <a:t>, L. &amp; Weigand, H.-G. (Eds.), Mathemagische Momente. Berlin: Cornelsen.</a:t>
            </a:r>
          </a:p>
          <a:p>
            <a:endParaRPr lang="de-DE" sz="1200" kern="1200" dirty="0" smtClean="0">
              <a:solidFill>
                <a:schemeClr val="tx1"/>
              </a:solidFill>
              <a:effectLst/>
              <a:ea typeface="ＭＳ Ｐゴシック" charset="-128"/>
            </a:endParaRPr>
          </a:p>
          <a:p>
            <a:r>
              <a:rPr lang="de-DE" sz="1200" kern="1200" dirty="0" smtClean="0">
                <a:solidFill>
                  <a:schemeClr val="tx1"/>
                </a:solidFill>
                <a:effectLst/>
                <a:ea typeface="ＭＳ Ｐゴシック" charset="-128"/>
              </a:rPr>
              <a:t>Auszug aus der recht großen und umfangreichen Tabelle in diesem Beitrag.</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53</a:t>
            </a:fld>
            <a:endParaRPr lang="de-DE" dirty="0"/>
          </a:p>
        </p:txBody>
      </p:sp>
    </p:spTree>
    <p:extLst>
      <p:ext uri="{BB962C8B-B14F-4D97-AF65-F5344CB8AC3E}">
        <p14:creationId xmlns:p14="http://schemas.microsoft.com/office/powerpoint/2010/main" val="52305740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Noch einmal zurückblicken zum Ausgangspunkt. Gegenüberstellung von strukturiertem und unstrukturiertem Üben. Unterschiede</a:t>
            </a:r>
            <a:r>
              <a:rPr lang="de-DE" baseline="0" dirty="0" smtClean="0"/>
              <a:t> herausarbeiten. </a:t>
            </a:r>
          </a:p>
          <a:p>
            <a:r>
              <a:rPr lang="de-DE" baseline="0" dirty="0" smtClean="0"/>
              <a:t>Insbesondere darauf hinweisen, dass </a:t>
            </a:r>
            <a:r>
              <a:rPr lang="de-DE" baseline="0" dirty="0" err="1" smtClean="0"/>
              <a:t>SchülerInnen</a:t>
            </a:r>
            <a:r>
              <a:rPr lang="de-DE" baseline="0" dirty="0" smtClean="0"/>
              <a:t> beim strukturierten Üben verstärkt noch einmal die zuvor bearbeiteten Aufgaben in den Blick nehmen, als das bei unstrukturiertem Üben der Fall ist.</a:t>
            </a:r>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54</a:t>
            </a:fld>
            <a:endParaRPr lang="de-DE" dirty="0"/>
          </a:p>
        </p:txBody>
      </p:sp>
    </p:spTree>
    <p:extLst>
      <p:ext uri="{BB962C8B-B14F-4D97-AF65-F5344CB8AC3E}">
        <p14:creationId xmlns:p14="http://schemas.microsoft.com/office/powerpoint/2010/main" val="20650709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darauf, dass hierfür</a:t>
            </a:r>
            <a:r>
              <a:rPr lang="de-DE" baseline="0" dirty="0" smtClean="0"/>
              <a:t> </a:t>
            </a:r>
            <a:r>
              <a:rPr lang="de-DE" dirty="0" smtClean="0"/>
              <a:t>„ganz normale“ Schulbuchaufgaben zugrunde gelegt werden können (siehe</a:t>
            </a:r>
            <a:r>
              <a:rPr lang="de-DE" baseline="0" dirty="0" smtClean="0"/>
              <a:t> Beispiel hier)</a:t>
            </a:r>
            <a:r>
              <a:rPr lang="de-DE" dirty="0" smtClean="0"/>
              <a:t> und durch eine übergeordnete Frage dann eine vertiefte kognitive Aktivierung erfolgt, konkret</a:t>
            </a:r>
            <a:r>
              <a:rPr lang="de-DE" baseline="0" dirty="0" smtClean="0"/>
              <a:t> bei dieser Aufgabe könnte dies wie folgt bearbeitet werden:</a:t>
            </a:r>
          </a:p>
          <a:p>
            <a:pPr marL="171450" indent="-171450">
              <a:buFontTx/>
              <a:buChar char="-"/>
            </a:pPr>
            <a:r>
              <a:rPr lang="de-DE" baseline="0" dirty="0" smtClean="0"/>
              <a:t>Aufgaben können teils grob eingeordnet werden, weil man durch Größenabschätzungen bereits vorsortieren kann.</a:t>
            </a:r>
          </a:p>
          <a:p>
            <a:pPr marL="171450" indent="-171450">
              <a:buFontTx/>
              <a:buChar char="-"/>
            </a:pPr>
            <a:r>
              <a:rPr lang="de-DE" baseline="0" dirty="0" smtClean="0"/>
              <a:t>Nur die Aufgaben müssen ausgerechnet werden, bei denen eine Größenabschätzung schwierig ist.</a:t>
            </a:r>
          </a:p>
          <a:p>
            <a:pPr marL="171450" indent="-171450">
              <a:buFontTx/>
              <a:buChar char="-"/>
            </a:pPr>
            <a:r>
              <a:rPr lang="de-DE" baseline="0" dirty="0" smtClean="0"/>
              <a:t>Es können Skizzen angefertigt werden, die bei der Abschätzung der Brüche unterstützen.</a:t>
            </a:r>
          </a:p>
          <a:p>
            <a:pPr marL="171450" indent="-171450">
              <a:buFontTx/>
              <a:buChar char="-"/>
            </a:pPr>
            <a:r>
              <a:rPr lang="de-DE" baseline="0" dirty="0" smtClean="0"/>
              <a:t>Durch Ausschluss können die Aufgaben „vorsortiert“ werden, bevor man anfängt zu rechnen.</a:t>
            </a:r>
          </a:p>
          <a:p>
            <a:pPr marL="171450" indent="-171450">
              <a:buFontTx/>
              <a:buChar char="-"/>
            </a:pPr>
            <a:r>
              <a:rPr lang="de-DE" baseline="0" dirty="0" smtClean="0"/>
              <a:t>Insgesamt sollte ein „Zahlenblick“ erfolgen – nicht gleich anfangen zu rechnen.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56</a:t>
            </a:fld>
            <a:endParaRPr lang="de-DE"/>
          </a:p>
        </p:txBody>
      </p:sp>
    </p:spTree>
    <p:extLst>
      <p:ext uri="{BB962C8B-B14F-4D97-AF65-F5344CB8AC3E}">
        <p14:creationId xmlns:p14="http://schemas.microsoft.com/office/powerpoint/2010/main" val="197829646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a:t>
            </a:r>
            <a:r>
              <a:rPr lang="de-DE" baseline="0" dirty="0" smtClean="0"/>
              <a:t> können z. B. Fragen/Aufträge gestellt werden wie:</a:t>
            </a:r>
          </a:p>
          <a:p>
            <a:pPr marL="171450" indent="-171450">
              <a:buFontTx/>
              <a:buChar char="-"/>
            </a:pPr>
            <a:r>
              <a:rPr lang="de-DE" baseline="0" dirty="0" smtClean="0"/>
              <a:t>Wähle die beiden einfachsten und die beiden schwierigsten Aufgaben aus und bearbeite nur diese. Begründe, weshalb diese besonders einfach/schwierig sind.</a:t>
            </a:r>
          </a:p>
          <a:p>
            <a:pPr marL="171450" indent="-171450">
              <a:buFontTx/>
              <a:buChar char="-"/>
            </a:pPr>
            <a:r>
              <a:rPr lang="de-DE" dirty="0" smtClean="0"/>
              <a:t>Sortiere</a:t>
            </a:r>
            <a:r>
              <a:rPr lang="de-DE" baseline="0" dirty="0" smtClean="0"/>
              <a:t> nach binomischen Formeln (1., 2. oder 3. binomische Formeln – oder keine binomische Formel)</a:t>
            </a:r>
          </a:p>
          <a:p>
            <a:pPr marL="171450" indent="-171450">
              <a:buFontTx/>
              <a:buChar char="-"/>
            </a:pPr>
            <a:r>
              <a:rPr lang="de-DE" baseline="0" dirty="0" smtClean="0"/>
              <a:t>Gibt es Aufgaben, die bereits gelöst sind?</a:t>
            </a:r>
          </a:p>
          <a:p>
            <a:pPr marL="171450" indent="-171450">
              <a:buFontTx/>
              <a:buChar char="-"/>
            </a:pPr>
            <a:r>
              <a:rPr lang="de-DE" baseline="0" dirty="0" smtClean="0"/>
              <a:t>Erfinde selbst noch drei solche Aufgaben mit unterschiedlichem Schwierigkeitsgrad.</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57</a:t>
            </a:fld>
            <a:endParaRPr lang="de-DE"/>
          </a:p>
        </p:txBody>
      </p:sp>
    </p:spTree>
    <p:extLst>
      <p:ext uri="{BB962C8B-B14F-4D97-AF65-F5344CB8AC3E}">
        <p14:creationId xmlns:p14="http://schemas.microsoft.com/office/powerpoint/2010/main" val="29406702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58</a:t>
            </a:fld>
            <a:endParaRPr lang="de-DE" dirty="0"/>
          </a:p>
        </p:txBody>
      </p:sp>
    </p:spTree>
    <p:extLst>
      <p:ext uri="{BB962C8B-B14F-4D97-AF65-F5344CB8AC3E}">
        <p14:creationId xmlns:p14="http://schemas.microsoft.com/office/powerpoint/2010/main" val="345816813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An dieser Stelle</a:t>
            </a:r>
            <a:r>
              <a:rPr lang="de-DE" baseline="0" dirty="0" smtClean="0"/>
              <a:t> beginnt nun die Arbeitsphase, in der die </a:t>
            </a:r>
            <a:r>
              <a:rPr lang="de-DE" baseline="0" dirty="0" err="1" smtClean="0"/>
              <a:t>KollegInnen</a:t>
            </a:r>
            <a:r>
              <a:rPr lang="de-DE" baseline="0" dirty="0" smtClean="0"/>
              <a:t> ihre eigenen Aufgaben (weiter-)entwickeln. Zunächst sollte allein gearbeitet werden – möglichst nah an dem Stoff, der in den eigenen Klassen gerade unterrichtet wird, damit dann eine Umsetzung möglichst zeitnah erfolgen kann. Dies ist auch mit Blick auf den zweiten Fortbildungstermin hilfreich.</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59</a:t>
            </a:fld>
            <a:endParaRPr lang="de-DE" dirty="0"/>
          </a:p>
        </p:txBody>
      </p:sp>
    </p:spTree>
    <p:extLst>
      <p:ext uri="{BB962C8B-B14F-4D97-AF65-F5344CB8AC3E}">
        <p14:creationId xmlns:p14="http://schemas.microsoft.com/office/powerpoint/2010/main" val="29830067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60</a:t>
            </a:fld>
            <a:endParaRPr lang="de-DE"/>
          </a:p>
        </p:txBody>
      </p:sp>
    </p:spTree>
    <p:extLst>
      <p:ext uri="{BB962C8B-B14F-4D97-AF65-F5344CB8AC3E}">
        <p14:creationId xmlns:p14="http://schemas.microsoft.com/office/powerpoint/2010/main" val="300145952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a:t>
            </a:r>
            <a:r>
              <a:rPr lang="de-DE" baseline="0" dirty="0" smtClean="0"/>
              <a:t> dieser Stelle sollte nun der Arbeitsauftrag besprochen werden, der in der Distanzphase umgesetzt werden soll. Wichtig ist dabei einerseits der Blick in die Distanzphase, damit diese gewinnbringend genutzt wird und andererseits der Blick auf den Folgetermin, bei dem Erfahrungen und Produkte vorliegen sollten, mit denen dann weiter gearbeitet werden kann – das Gelingen des Folgetermins hängt maßgeblich davon ab, wie diese Distanzphase gestaltet wird.</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61</a:t>
            </a:fld>
            <a:endParaRPr lang="de-DE"/>
          </a:p>
        </p:txBody>
      </p:sp>
    </p:spTree>
    <p:extLst>
      <p:ext uri="{BB962C8B-B14F-4D97-AF65-F5344CB8AC3E}">
        <p14:creationId xmlns:p14="http://schemas.microsoft.com/office/powerpoint/2010/main" val="3665995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6</a:t>
            </a:fld>
            <a:endParaRPr lang="de-DE"/>
          </a:p>
        </p:txBody>
      </p:sp>
    </p:spTree>
    <p:extLst>
      <p:ext uri="{BB962C8B-B14F-4D97-AF65-F5344CB8AC3E}">
        <p14:creationId xmlns:p14="http://schemas.microsoft.com/office/powerpoint/2010/main" val="300145952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Wichtig ist,</a:t>
            </a:r>
            <a:r>
              <a:rPr lang="de-DE" baseline="0" dirty="0" smtClean="0"/>
              <a:t> möglichst konkret einzufordern, was sich die </a:t>
            </a:r>
            <a:r>
              <a:rPr lang="de-DE" baseline="0" dirty="0" err="1" smtClean="0"/>
              <a:t>TeilnehmerInnen</a:t>
            </a:r>
            <a:r>
              <a:rPr lang="de-DE" baseline="0" dirty="0" smtClean="0"/>
              <a:t> für die nächste Stunde vornehmen. Sonst besteht die Gefahr, dass die Dinge nicht ernsthaft im Unterricht ausprobiert werden.</a:t>
            </a:r>
          </a:p>
          <a:p>
            <a:endParaRPr lang="de-DE" baseline="0" dirty="0" smtClean="0"/>
          </a:p>
          <a:p>
            <a:r>
              <a:rPr lang="de-DE" baseline="0" dirty="0" smtClean="0"/>
              <a:t>Sofern noch Zeit besteht, kann mit dieser Folie noch konkret auf die unterrichtliche Umsetzung fokussiert werden. Das ist eine gute Unterstützung für die Distanzphase.</a:t>
            </a:r>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62</a:t>
            </a:fld>
            <a:endParaRPr lang="de-DE"/>
          </a:p>
        </p:txBody>
      </p:sp>
    </p:spTree>
    <p:extLst>
      <p:ext uri="{BB962C8B-B14F-4D97-AF65-F5344CB8AC3E}">
        <p14:creationId xmlns:p14="http://schemas.microsoft.com/office/powerpoint/2010/main" val="108553702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Optional:</a:t>
            </a:r>
          </a:p>
          <a:p>
            <a:r>
              <a:rPr lang="de-DE" dirty="0" smtClean="0"/>
              <a:t>Wichtig ist nicht nur die Arbeit der/des Einzelnen, sondern eine systematische Einbindung in</a:t>
            </a:r>
            <a:r>
              <a:rPr lang="de-DE" baseline="0" dirty="0" smtClean="0"/>
              <a:t> das Kollegium. Auf diese Weise lässt sich dann auch die Idee des Produktiven Übens als „</a:t>
            </a:r>
            <a:r>
              <a:rPr lang="de-DE" baseline="0" dirty="0" err="1" smtClean="0"/>
              <a:t>Übekultur</a:t>
            </a:r>
            <a:r>
              <a:rPr lang="de-DE" baseline="0" dirty="0" smtClean="0"/>
              <a:t>“ an der Schule etablieren – und nicht nur bei einzelnen </a:t>
            </a:r>
            <a:r>
              <a:rPr lang="de-DE" baseline="0" dirty="0" err="1" smtClean="0"/>
              <a:t>KollegInnen</a:t>
            </a:r>
            <a:r>
              <a:rPr lang="de-DE" baseline="0" dirty="0" smtClean="0"/>
              <a:t>.</a:t>
            </a:r>
          </a:p>
          <a:p>
            <a:r>
              <a:rPr lang="de-DE" baseline="0" dirty="0" smtClean="0"/>
              <a:t>Diese Überlegungen können beim zweiten Termin erfolgen. Das hängt von der Gruppe ab, in der gearbeitet wird (z. B. ganze Mathematikfachschaft eines Kollegiums).</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63</a:t>
            </a:fld>
            <a:endParaRPr lang="de-DE"/>
          </a:p>
        </p:txBody>
      </p:sp>
    </p:spTree>
    <p:extLst>
      <p:ext uri="{BB962C8B-B14F-4D97-AF65-F5344CB8AC3E}">
        <p14:creationId xmlns:p14="http://schemas.microsoft.com/office/powerpoint/2010/main" val="427069315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65</a:t>
            </a:fld>
            <a:endParaRPr lang="de-DE" dirty="0"/>
          </a:p>
        </p:txBody>
      </p:sp>
    </p:spTree>
    <p:extLst>
      <p:ext uri="{BB962C8B-B14F-4D97-AF65-F5344CB8AC3E}">
        <p14:creationId xmlns:p14="http://schemas.microsoft.com/office/powerpoint/2010/main" val="506215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Mit dieser Folie beginnt der Einstieg in die Fortbildung.</a:t>
            </a:r>
            <a:r>
              <a:rPr lang="de-DE" baseline="0" dirty="0" smtClean="0"/>
              <a:t> Es wird ein Bezug zur alltäglich erlebten Situation im Klassenzimmer hergestellt. Schülerinnen und Schüler sitzen in einer Gruppe zusammen und sollen Übungsaufgaben bearbeiten – dabei treten unterschiedliche Hürden auf. Evtl. Sprechblasen anpassen – je nach </a:t>
            </a:r>
            <a:r>
              <a:rPr lang="de-DE" baseline="0" dirty="0" err="1" smtClean="0"/>
              <a:t>Teilnehmendengruppe</a:t>
            </a:r>
            <a:r>
              <a:rPr lang="de-DE" baseline="0" dirty="0" smtClean="0"/>
              <a:t> bzw. Schulart.</a:t>
            </a:r>
          </a:p>
          <a:p>
            <a:r>
              <a:rPr lang="de-DE" baseline="0" dirty="0" smtClean="0"/>
              <a:t>Hier: auf die Heterogenität aufmerksam machen, die sowohl auf fachlicher, wie auch emotionaler oder auch motivationaler Ebene vorliegen kann.</a:t>
            </a:r>
          </a:p>
          <a:p>
            <a:endParaRPr lang="de-DE" baseline="0" dirty="0" smtClean="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7</a:t>
            </a:fld>
            <a:endParaRPr lang="de-DE" dirty="0"/>
          </a:p>
        </p:txBody>
      </p:sp>
    </p:spTree>
    <p:extLst>
      <p:ext uri="{BB962C8B-B14F-4D97-AF65-F5344CB8AC3E}">
        <p14:creationId xmlns:p14="http://schemas.microsoft.com/office/powerpoint/2010/main" val="1862313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Folien zum </a:t>
            </a:r>
            <a:r>
              <a:rPr lang="de-DE" dirty="0" err="1" smtClean="0"/>
              <a:t>Übebegriff</a:t>
            </a:r>
            <a:r>
              <a:rPr lang="de-DE" dirty="0" smtClean="0"/>
              <a:t> (Duden, Wikipedia …)</a:t>
            </a:r>
            <a:r>
              <a:rPr lang="de-DE" baseline="0" dirty="0" smtClean="0"/>
              <a:t> dienen dazu, sich einmal klar zu machen, was man unter „Üben“ landläufig versteht – das ist ebenfalls ein geeigneter Schritt, um für sich selbst einmal kurz zu reflektieren, was man unter „Üben“ versteht. Dies dient als Ausgangspunkt dafür, sich im Laufe der Fortbildung mit der Auffassung kritisch auseinanderzusetzen und ggf. seinen eigenen Standpunkt diesbezüglich zu erweitern / zu überdenken.</a:t>
            </a:r>
          </a:p>
          <a:p>
            <a:endParaRPr lang="de-DE" baseline="0" dirty="0" smtClean="0"/>
          </a:p>
          <a:p>
            <a:r>
              <a:rPr lang="de-DE" baseline="0" dirty="0" smtClean="0"/>
              <a:t>Ggf. genügt eine dieser Folien, um die Reflexion anzustoßen.</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8</a:t>
            </a:fld>
            <a:endParaRPr lang="de-DE" dirty="0"/>
          </a:p>
        </p:txBody>
      </p:sp>
    </p:spTree>
    <p:extLst>
      <p:ext uri="{BB962C8B-B14F-4D97-AF65-F5344CB8AC3E}">
        <p14:creationId xmlns:p14="http://schemas.microsoft.com/office/powerpoint/2010/main" val="2229690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Folien zum </a:t>
            </a:r>
            <a:r>
              <a:rPr lang="de-DE" dirty="0" err="1" smtClean="0"/>
              <a:t>Übebegriff</a:t>
            </a:r>
            <a:r>
              <a:rPr lang="de-DE" dirty="0" smtClean="0"/>
              <a:t> (Duden und Wikipedia)</a:t>
            </a:r>
            <a:r>
              <a:rPr lang="de-DE" baseline="0" dirty="0" smtClean="0"/>
              <a:t> dienen dazu, sich einmal klar zu machen, was man unter „Üben“ landläufig versteht – das ist ebenfalls ein geeigneter Schritt, um für sich selbst einmal kurz zu reflektieren, was man unter „Üben“ versteht. Dies dient als Ausgangspunkt dafür, sich im Laufe der Fortbildung mit der Auffassung kritisch auseinanderzusetzen und ggf. seinen eigenen Standpunkt diesbezüglich zu erweitern / zu überdenken.</a:t>
            </a:r>
          </a:p>
          <a:p>
            <a:endParaRPr lang="de-DE" baseline="0" dirty="0" smtClean="0"/>
          </a:p>
          <a:p>
            <a:r>
              <a:rPr lang="de-DE" baseline="0" dirty="0" smtClean="0"/>
              <a:t>Ggf. genügt eine dieser Folien, um die Reflexion anzustoßen.</a:t>
            </a:r>
            <a:endParaRPr lang="de-DE" dirty="0"/>
          </a:p>
        </p:txBody>
      </p:sp>
      <p:sp>
        <p:nvSpPr>
          <p:cNvPr id="4" name="Foliennummernplatzhalter 3"/>
          <p:cNvSpPr>
            <a:spLocks noGrp="1"/>
          </p:cNvSpPr>
          <p:nvPr>
            <p:ph type="sldNum" sz="quarter" idx="10"/>
          </p:nvPr>
        </p:nvSpPr>
        <p:spPr/>
        <p:txBody>
          <a:bodyPr/>
          <a:lstStyle/>
          <a:p>
            <a:pPr>
              <a:defRPr/>
            </a:pPr>
            <a:fld id="{F974D00E-93E8-47CA-B251-DA2B9343A12A}" type="slidenum">
              <a:rPr lang="de-DE" smtClean="0"/>
              <a:pPr>
                <a:defRPr/>
              </a:pPr>
              <a:t>9</a:t>
            </a:fld>
            <a:endParaRPr lang="de-DE" dirty="0"/>
          </a:p>
        </p:txBody>
      </p:sp>
    </p:spTree>
    <p:extLst>
      <p:ext uri="{BB962C8B-B14F-4D97-AF65-F5344CB8AC3E}">
        <p14:creationId xmlns:p14="http://schemas.microsoft.com/office/powerpoint/2010/main" val="2229690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5.emf"/><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Überschrift+Text/Aufzählung">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Mastertitelformat bearbeiten</a:t>
            </a:r>
            <a:endParaRPr lang="de-DE" dirty="0"/>
          </a:p>
        </p:txBody>
      </p:sp>
    </p:spTree>
    <p:extLst>
      <p:ext uri="{BB962C8B-B14F-4D97-AF65-F5344CB8AC3E}">
        <p14:creationId xmlns:p14="http://schemas.microsoft.com/office/powerpoint/2010/main" val="257638897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38762"/>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536458602"/>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4000" y="1124744"/>
            <a:ext cx="8427398" cy="288032"/>
          </a:xfrm>
        </p:spPr>
        <p:txBody>
          <a:bodyPr lIns="90000"/>
          <a:lstStyle>
            <a:lvl1pPr marL="0" indent="0">
              <a:spcAft>
                <a:spcPts val="1200"/>
              </a:spcAft>
              <a:buClr>
                <a:srgbClr val="CBB98A"/>
              </a:buClr>
              <a:buNone/>
              <a:defRPr b="0">
                <a:solidFill>
                  <a:schemeClr val="accent3"/>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sz="1800"/>
            </a:lvl3pPr>
          </a:lstStyle>
          <a:p>
            <a:pPr lvl="0"/>
            <a:r>
              <a:rPr lang="de-DE" dirty="0"/>
              <a:t>Erste Ebene</a:t>
            </a:r>
          </a:p>
          <a:p>
            <a:pPr lvl="1"/>
            <a:r>
              <a:rPr lang="de-DE" dirty="0"/>
              <a:t>Zweite Ebene</a:t>
            </a:r>
          </a:p>
          <a:p>
            <a:pPr lvl="2"/>
            <a:r>
              <a:rPr lang="de-DE" dirty="0"/>
              <a:t>Dritte </a:t>
            </a:r>
            <a:r>
              <a:rPr lang="de-DE" dirty="0" smtClean="0"/>
              <a:t>Ebene</a:t>
            </a:r>
            <a:endParaRPr lang="de-DE" dirty="0"/>
          </a:p>
        </p:txBody>
      </p:sp>
    </p:spTree>
    <p:extLst>
      <p:ext uri="{BB962C8B-B14F-4D97-AF65-F5344CB8AC3E}">
        <p14:creationId xmlns:p14="http://schemas.microsoft.com/office/powerpoint/2010/main" val="2013169579"/>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3312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1242897340"/>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Überschrift+Text/Aufzählung">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Mastertitelformat bearbeiten</a:t>
            </a:r>
            <a:endParaRPr lang="de-DE" dirty="0"/>
          </a:p>
        </p:txBody>
      </p:sp>
    </p:spTree>
    <p:extLst>
      <p:ext uri="{BB962C8B-B14F-4D97-AF65-F5344CB8AC3E}">
        <p14:creationId xmlns:p14="http://schemas.microsoft.com/office/powerpoint/2010/main" val="682557400"/>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Überschrift+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Mastertitelformat bearbeiten</a:t>
            </a:r>
            <a:endParaRPr lang="de-DE" dirty="0"/>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smtClean="0"/>
              <a:t>Mastertextformat bearbeiten</a:t>
            </a:r>
          </a:p>
        </p:txBody>
      </p:sp>
    </p:spTree>
    <p:extLst>
      <p:ext uri="{BB962C8B-B14F-4D97-AF65-F5344CB8AC3E}">
        <p14:creationId xmlns:p14="http://schemas.microsoft.com/office/powerpoint/2010/main" val="190394095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r Überschrift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smtClean="0"/>
              <a:t>Mastertitelformat bearbeiten</a:t>
            </a:r>
            <a:endParaRPr lang="de-DE" dirty="0"/>
          </a:p>
        </p:txBody>
      </p:sp>
    </p:spTree>
    <p:extLst>
      <p:ext uri="{BB962C8B-B14F-4D97-AF65-F5344CB8AC3E}">
        <p14:creationId xmlns:p14="http://schemas.microsoft.com/office/powerpoint/2010/main" val="192963389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4" name="Rechteck 13"/>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Calibri"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smtClean="0"/>
              <a:t>Master-Untertitelformat bearbeiten</a:t>
            </a:r>
            <a:endParaRPr lang="de-DE" dirty="0"/>
          </a:p>
        </p:txBody>
      </p:sp>
      <p:sp>
        <p:nvSpPr>
          <p:cNvPr id="6" name="Bildplatzhalter 5"/>
          <p:cNvSpPr>
            <a:spLocks noGrp="1"/>
          </p:cNvSpPr>
          <p:nvPr userDrawn="1">
            <p:ph type="pic" sz="quarter" idx="10"/>
          </p:nvPr>
        </p:nvSpPr>
        <p:spPr>
          <a:xfrm>
            <a:off x="0" y="765175"/>
            <a:ext cx="9144000" cy="2807841"/>
          </a:xfrm>
        </p:spPr>
        <p:txBody>
          <a:bodyPr/>
          <a:lstStyle/>
          <a:p>
            <a:r>
              <a:rPr lang="de-DE" smtClean="0"/>
              <a:t>Bild auf Platzhalter ziehen oder durch Klicken auf Symbol hinzufügen</a:t>
            </a:r>
            <a:endParaRPr lang="de-DE"/>
          </a:p>
        </p:txBody>
      </p:sp>
      <p:pic>
        <p:nvPicPr>
          <p:cNvPr id="16" name="Grafik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17" name="Gruppieren 16"/>
          <p:cNvGrpSpPr/>
          <p:nvPr userDrawn="1"/>
        </p:nvGrpSpPr>
        <p:grpSpPr>
          <a:xfrm>
            <a:off x="7105927" y="4004785"/>
            <a:ext cx="2038073" cy="558237"/>
            <a:chOff x="7105927" y="5823091"/>
            <a:chExt cx="2038073" cy="558237"/>
          </a:xfrm>
        </p:grpSpPr>
        <p:sp>
          <p:nvSpPr>
            <p:cNvPr id="19" name="Textfeld 18"/>
            <p:cNvSpPr txBox="1"/>
            <p:nvPr userDrawn="1"/>
          </p:nvSpPr>
          <p:spPr>
            <a:xfrm>
              <a:off x="7105927" y="5823091"/>
              <a:ext cx="899592" cy="230832"/>
            </a:xfrm>
            <a:prstGeom prst="rect">
              <a:avLst/>
            </a:prstGeom>
            <a:noFill/>
          </p:spPr>
          <p:txBody>
            <a:bodyPr wrap="square" rtlCol="0">
              <a:spAutoFit/>
            </a:bodyPr>
            <a:lstStyle/>
            <a:p>
              <a:pPr algn="r"/>
              <a:r>
                <a:rPr lang="de-DE" sz="850" b="0" dirty="0">
                  <a:latin typeface="Calibri" panose="020F0502020204030204" pitchFamily="34" charset="0"/>
                </a:rPr>
                <a:t>Initiiert durch</a:t>
              </a:r>
            </a:p>
          </p:txBody>
        </p:sp>
        <p:grpSp>
          <p:nvGrpSpPr>
            <p:cNvPr id="20" name="Gruppieren 19"/>
            <p:cNvGrpSpPr/>
            <p:nvPr userDrawn="1"/>
          </p:nvGrpSpPr>
          <p:grpSpPr>
            <a:xfrm>
              <a:off x="7308304" y="6067571"/>
              <a:ext cx="1835696" cy="313757"/>
              <a:chOff x="7308304" y="5923555"/>
              <a:chExt cx="1835696" cy="313757"/>
            </a:xfrm>
          </p:grpSpPr>
          <p:sp>
            <p:nvSpPr>
              <p:cNvPr id="21" name="Rechteck 20"/>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27" name="Grafik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17738587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ohne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4" name="Rechteck 13"/>
          <p:cNvSpPr/>
          <p:nvPr userDrawn="1"/>
        </p:nvSpPr>
        <p:spPr bwMode="auto">
          <a:xfrm>
            <a:off x="7092281" y="3789035"/>
            <a:ext cx="2051719" cy="2880325"/>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Calibri"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6462"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smtClean="0"/>
              <a:t>Master-Untertitelformat bearbeiten</a:t>
            </a:r>
            <a:endParaRPr lang="de-DE" dirty="0"/>
          </a:p>
        </p:txBody>
      </p:sp>
      <p:sp>
        <p:nvSpPr>
          <p:cNvPr id="13" name="Rectangle 2"/>
          <p:cNvSpPr txBox="1">
            <a:spLocks noChangeArrowheads="1"/>
          </p:cNvSpPr>
          <p:nvPr userDrawn="1"/>
        </p:nvSpPr>
        <p:spPr>
          <a:xfrm>
            <a:off x="633442" y="1137283"/>
            <a:ext cx="7898998" cy="1143000"/>
          </a:xfrm>
          <a:prstGeom prst="rect">
            <a:avLst/>
          </a:prstGeom>
        </p:spPr>
        <p:txBody>
          <a:bodyPr vert="horz" lIns="91440" tIns="108000" rIns="91440" bIns="108000" rtlCol="0" anchor="ctr">
            <a:noAutofit/>
          </a:bodyPr>
          <a:lstStyle>
            <a:lvl1pPr marL="0" indent="0" algn="l" rtl="0" eaLnBrk="1" fontAlgn="base" hangingPunct="1">
              <a:spcBef>
                <a:spcPct val="0"/>
              </a:spcBef>
              <a:spcAft>
                <a:spcPct val="0"/>
              </a:spcAft>
              <a:defRPr sz="2800" b="0" baseline="0">
                <a:solidFill>
                  <a:schemeClr val="bg1"/>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r>
              <a:rPr lang="de-DE" sz="3600" b="1" kern="0" dirty="0">
                <a:solidFill>
                  <a:srgbClr val="327A86"/>
                </a:solidFill>
              </a:rPr>
              <a:t>Titel ohne</a:t>
            </a:r>
            <a:r>
              <a:rPr lang="de-DE" sz="3600" b="1" kern="0" baseline="0" dirty="0">
                <a:solidFill>
                  <a:srgbClr val="327A86"/>
                </a:solidFill>
              </a:rPr>
              <a:t> Bild</a:t>
            </a:r>
            <a:endParaRPr lang="de-DE" sz="3600" b="1" kern="0" dirty="0">
              <a:solidFill>
                <a:srgbClr val="327A86"/>
              </a:solidFill>
            </a:endParaRPr>
          </a:p>
        </p:txBody>
      </p:sp>
      <p:sp>
        <p:nvSpPr>
          <p:cNvPr id="25" name="Textfeld 24"/>
          <p:cNvSpPr txBox="1"/>
          <p:nvPr userDrawn="1"/>
        </p:nvSpPr>
        <p:spPr>
          <a:xfrm>
            <a:off x="41764" y="6635881"/>
            <a:ext cx="4608512" cy="261610"/>
          </a:xfrm>
          <a:prstGeom prst="rect">
            <a:avLst/>
          </a:prstGeom>
          <a:noFill/>
        </p:spPr>
        <p:txBody>
          <a:bodyPr wrap="square" rtlCol="0">
            <a:spAutoFit/>
          </a:bodyPr>
          <a:lstStyle/>
          <a:p>
            <a:r>
              <a:rPr lang="de-DE" sz="1100" dirty="0">
                <a:solidFill>
                  <a:schemeClr val="accent6">
                    <a:lumMod val="50000"/>
                  </a:schemeClr>
                </a:solidFill>
                <a:latin typeface="Calibri" panose="020F0502020204030204" pitchFamily="34" charset="0"/>
              </a:rPr>
              <a:t>Version vom 12.11.2016</a:t>
            </a:r>
          </a:p>
        </p:txBody>
      </p:sp>
      <p:pic>
        <p:nvPicPr>
          <p:cNvPr id="26" name="Grafik 25"/>
          <p:cNvPicPr>
            <a:picLocks noChangeAspect="1"/>
          </p:cNvPicPr>
          <p:nvPr userDrawn="1"/>
        </p:nvPicPr>
        <p:blipFill>
          <a:blip r:embed="rId3"/>
          <a:stretch>
            <a:fillRect/>
          </a:stretch>
        </p:blipFill>
        <p:spPr>
          <a:xfrm>
            <a:off x="8237278" y="6264675"/>
            <a:ext cx="795310" cy="278358"/>
          </a:xfrm>
          <a:prstGeom prst="rect">
            <a:avLst/>
          </a:prstGeom>
        </p:spPr>
      </p:pic>
      <p:grpSp>
        <p:nvGrpSpPr>
          <p:cNvPr id="27" name="Gruppieren 26"/>
          <p:cNvGrpSpPr/>
          <p:nvPr userDrawn="1"/>
        </p:nvGrpSpPr>
        <p:grpSpPr>
          <a:xfrm>
            <a:off x="7105927" y="4004785"/>
            <a:ext cx="2038073" cy="558237"/>
            <a:chOff x="7105927" y="5823091"/>
            <a:chExt cx="2038073" cy="558237"/>
          </a:xfrm>
        </p:grpSpPr>
        <p:sp>
          <p:nvSpPr>
            <p:cNvPr id="28" name="Textfeld 27"/>
            <p:cNvSpPr txBox="1"/>
            <p:nvPr userDrawn="1"/>
          </p:nvSpPr>
          <p:spPr>
            <a:xfrm>
              <a:off x="7105927" y="5823091"/>
              <a:ext cx="899592" cy="230832"/>
            </a:xfrm>
            <a:prstGeom prst="rect">
              <a:avLst/>
            </a:prstGeom>
            <a:noFill/>
          </p:spPr>
          <p:txBody>
            <a:bodyPr wrap="square" rtlCol="0">
              <a:spAutoFit/>
            </a:bodyPr>
            <a:lstStyle/>
            <a:p>
              <a:pPr algn="r"/>
              <a:r>
                <a:rPr lang="de-DE" sz="850" b="0" dirty="0">
                  <a:latin typeface="Calibri" panose="020F0502020204030204" pitchFamily="34" charset="0"/>
                </a:rPr>
                <a:t>Initiiert durch</a:t>
              </a:r>
            </a:p>
          </p:txBody>
        </p:sp>
        <p:grpSp>
          <p:nvGrpSpPr>
            <p:cNvPr id="29" name="Gruppieren 28"/>
            <p:cNvGrpSpPr/>
            <p:nvPr userDrawn="1"/>
          </p:nvGrpSpPr>
          <p:grpSpPr>
            <a:xfrm>
              <a:off x="7308304" y="6067571"/>
              <a:ext cx="1835696" cy="313757"/>
              <a:chOff x="7308304" y="5923555"/>
              <a:chExt cx="1835696" cy="313757"/>
            </a:xfrm>
          </p:grpSpPr>
          <p:sp>
            <p:nvSpPr>
              <p:cNvPr id="30" name="Rechteck 2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31" name="Grafik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36037903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liederung">
    <p:spTree>
      <p:nvGrpSpPr>
        <p:cNvPr id="1" name=""/>
        <p:cNvGrpSpPr/>
        <p:nvPr/>
      </p:nvGrpSpPr>
      <p:grpSpPr>
        <a:xfrm>
          <a:off x="0" y="0"/>
          <a:ext cx="0" cy="0"/>
          <a:chOff x="0" y="0"/>
          <a:chExt cx="0" cy="0"/>
        </a:xfrm>
      </p:grpSpPr>
      <p:sp>
        <p:nvSpPr>
          <p:cNvPr id="9" name="Titelplatzhalter 2"/>
          <p:cNvSpPr>
            <a:spLocks noGrp="1"/>
          </p:cNvSpPr>
          <p:nvPr>
            <p:ph type="title" hasCustomPrompt="1"/>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dirty="0"/>
              <a:t>Gliederung</a:t>
            </a:r>
          </a:p>
        </p:txBody>
      </p:sp>
      <p:sp>
        <p:nvSpPr>
          <p:cNvPr id="5" name="Textplatzhalter 4"/>
          <p:cNvSpPr>
            <a:spLocks noGrp="1"/>
          </p:cNvSpPr>
          <p:nvPr>
            <p:ph type="body" sz="quarter" idx="19"/>
          </p:nvPr>
        </p:nvSpPr>
        <p:spPr>
          <a:xfrm>
            <a:off x="323850" y="1125562"/>
            <a:ext cx="8424863" cy="5111750"/>
          </a:xfrm>
        </p:spPr>
        <p:txBody>
          <a:bodyPr/>
          <a:lstStyle>
            <a:lvl1pPr marL="456300" indent="-457200">
              <a:buFont typeface="+mj-lt"/>
              <a:buAutoNum type="arabicPeriod"/>
              <a:defRPr>
                <a:solidFill>
                  <a:schemeClr val="accent3"/>
                </a:solidFill>
              </a:defRPr>
            </a:lvl1pPr>
            <a:lvl2pPr marL="800100" indent="-342900">
              <a:buFont typeface="+mj-lt"/>
              <a:buAutoNum type="arabicPeriod"/>
              <a:defRPr/>
            </a:lvl2pPr>
            <a:lvl3pPr marL="1257300" indent="-342900">
              <a:buFont typeface="+mj-lt"/>
              <a:buAutoNum type="arabicPeriod"/>
              <a:defRPr/>
            </a:lvl3pPr>
            <a:lvl4pPr marL="1714500" indent="-342900">
              <a:buFont typeface="+mj-lt"/>
              <a:buAutoNum type="arabicPeriod"/>
              <a:defRPr/>
            </a:lvl4pPr>
            <a:lvl5pPr marL="2171700" indent="-342900">
              <a:buFont typeface="+mj-lt"/>
              <a:buAutoNum type="arabicPeriod"/>
              <a:defRPr/>
            </a:lvl5pPr>
          </a:lstStyle>
          <a:p>
            <a:pPr lvl="0"/>
            <a:r>
              <a:rPr lang="de-DE" dirty="0" smtClean="0"/>
              <a:t>Mastertextformat bearbeiten</a:t>
            </a:r>
          </a:p>
          <a:p>
            <a:pPr lvl="0"/>
            <a:r>
              <a:rPr lang="de-DE" dirty="0" err="1" smtClean="0"/>
              <a:t>Xxx</a:t>
            </a:r>
            <a:endParaRPr lang="de-DE" dirty="0" smtClean="0"/>
          </a:p>
          <a:p>
            <a:pPr lvl="0"/>
            <a:r>
              <a:rPr lang="de-DE" dirty="0" err="1" smtClean="0"/>
              <a:t>Xxx</a:t>
            </a:r>
            <a:endParaRPr lang="de-DE" smtClean="0"/>
          </a:p>
          <a:p>
            <a:pPr lvl="0"/>
            <a:endParaRPr lang="de-DE" dirty="0" smtClean="0"/>
          </a:p>
        </p:txBody>
      </p:sp>
    </p:spTree>
    <p:extLst>
      <p:ext uri="{BB962C8B-B14F-4D97-AF65-F5344CB8AC3E}">
        <p14:creationId xmlns:p14="http://schemas.microsoft.com/office/powerpoint/2010/main" val="28539150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Ende">
    <p:spTree>
      <p:nvGrpSpPr>
        <p:cNvPr id="1" name=""/>
        <p:cNvGrpSpPr/>
        <p:nvPr/>
      </p:nvGrpSpPr>
      <p:grpSpPr>
        <a:xfrm>
          <a:off x="0" y="0"/>
          <a:ext cx="0" cy="0"/>
          <a:chOff x="0" y="0"/>
          <a:chExt cx="0" cy="0"/>
        </a:xfrm>
      </p:grpSpPr>
      <p:sp>
        <p:nvSpPr>
          <p:cNvPr id="16" name="Rechteck 15"/>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Calibri" charset="0"/>
              <a:ea typeface="ＭＳ Ｐゴシック" charset="-128"/>
              <a:cs typeface="ＭＳ Ｐゴシック" charset="-128"/>
            </a:endParaRPr>
          </a:p>
        </p:txBody>
      </p:sp>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5" name="Bildplatzhalter 4"/>
          <p:cNvSpPr>
            <a:spLocks noGrp="1"/>
          </p:cNvSpPr>
          <p:nvPr>
            <p:ph type="pic" sz="quarter" idx="10"/>
          </p:nvPr>
        </p:nvSpPr>
        <p:spPr>
          <a:xfrm>
            <a:off x="0" y="3787878"/>
            <a:ext cx="6876256" cy="2881481"/>
          </a:xfrm>
        </p:spPr>
        <p:txBody>
          <a:bodyPr/>
          <a:lstStyle/>
          <a:p>
            <a:r>
              <a:rPr lang="de-DE" smtClean="0"/>
              <a:t>Bild auf Platzhalter ziehen oder durch Klicken auf Symbol hinzufügen</a:t>
            </a:r>
            <a:endParaRPr lang="de-DE"/>
          </a:p>
        </p:txBody>
      </p:sp>
      <p:sp>
        <p:nvSpPr>
          <p:cNvPr id="4" name="Textplatzhalter 3"/>
          <p:cNvSpPr>
            <a:spLocks noGrp="1"/>
          </p:cNvSpPr>
          <p:nvPr>
            <p:ph type="body" sz="quarter" idx="11" hasCustomPrompt="1"/>
          </p:nvPr>
        </p:nvSpPr>
        <p:spPr>
          <a:xfrm>
            <a:off x="323528" y="1414872"/>
            <a:ext cx="7681991" cy="501960"/>
          </a:xfrm>
        </p:spPr>
        <p:txBody>
          <a:bodyPr/>
          <a:lstStyle>
            <a:lvl1pPr marL="0" indent="0" algn="ctr">
              <a:buNone/>
              <a:defRPr sz="2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Vielen Dank für Ihre Aufmerksamkeit!</a:t>
            </a:r>
          </a:p>
        </p:txBody>
      </p:sp>
      <p:sp>
        <p:nvSpPr>
          <p:cNvPr id="15" name="Textplatzhalter 3"/>
          <p:cNvSpPr>
            <a:spLocks noGrp="1"/>
          </p:cNvSpPr>
          <p:nvPr>
            <p:ph type="body" sz="quarter" idx="12" hasCustomPrompt="1"/>
          </p:nvPr>
        </p:nvSpPr>
        <p:spPr>
          <a:xfrm>
            <a:off x="4947156" y="2094760"/>
            <a:ext cx="3510136" cy="501960"/>
          </a:xfrm>
        </p:spPr>
        <p:txBody>
          <a:bodyPr/>
          <a:lstStyle>
            <a:lvl1pPr marL="0" indent="0" algn="ctr">
              <a:buNone/>
              <a:defRPr sz="2000" b="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Fragen &amp; Diskussion</a:t>
            </a:r>
          </a:p>
        </p:txBody>
      </p:sp>
      <p:pic>
        <p:nvPicPr>
          <p:cNvPr id="13" name="Grafik 12"/>
          <p:cNvPicPr>
            <a:picLocks noChangeAspect="1"/>
          </p:cNvPicPr>
          <p:nvPr userDrawn="1"/>
        </p:nvPicPr>
        <p:blipFill>
          <a:blip r:embed="rId2"/>
          <a:stretch>
            <a:fillRect/>
          </a:stretch>
        </p:blipFill>
        <p:spPr>
          <a:xfrm>
            <a:off x="8237278" y="6264675"/>
            <a:ext cx="795310" cy="278358"/>
          </a:xfrm>
          <a:prstGeom prst="rect">
            <a:avLst/>
          </a:prstGeom>
        </p:spPr>
      </p:pic>
      <p:grpSp>
        <p:nvGrpSpPr>
          <p:cNvPr id="14" name="Gruppieren 13"/>
          <p:cNvGrpSpPr/>
          <p:nvPr userDrawn="1"/>
        </p:nvGrpSpPr>
        <p:grpSpPr>
          <a:xfrm>
            <a:off x="7105927" y="4004785"/>
            <a:ext cx="2038073" cy="558237"/>
            <a:chOff x="7105927" y="5823091"/>
            <a:chExt cx="2038073" cy="558237"/>
          </a:xfrm>
        </p:grpSpPr>
        <p:sp>
          <p:nvSpPr>
            <p:cNvPr id="17" name="Textfeld 16"/>
            <p:cNvSpPr txBox="1"/>
            <p:nvPr userDrawn="1"/>
          </p:nvSpPr>
          <p:spPr>
            <a:xfrm>
              <a:off x="7105927" y="5823091"/>
              <a:ext cx="899592" cy="230832"/>
            </a:xfrm>
            <a:prstGeom prst="rect">
              <a:avLst/>
            </a:prstGeom>
            <a:noFill/>
          </p:spPr>
          <p:txBody>
            <a:bodyPr wrap="square" rtlCol="0">
              <a:spAutoFit/>
            </a:bodyPr>
            <a:lstStyle/>
            <a:p>
              <a:pPr algn="r"/>
              <a:r>
                <a:rPr lang="de-DE" sz="850" b="0" dirty="0">
                  <a:latin typeface="Calibri" panose="020F0502020204030204" pitchFamily="34" charset="0"/>
                </a:rPr>
                <a:t>Initiiert durch</a:t>
              </a:r>
            </a:p>
          </p:txBody>
        </p:sp>
        <p:grpSp>
          <p:nvGrpSpPr>
            <p:cNvPr id="19" name="Gruppieren 18"/>
            <p:cNvGrpSpPr/>
            <p:nvPr userDrawn="1"/>
          </p:nvGrpSpPr>
          <p:grpSpPr>
            <a:xfrm>
              <a:off x="7308304" y="6067571"/>
              <a:ext cx="1835696" cy="313757"/>
              <a:chOff x="7308304" y="5923555"/>
              <a:chExt cx="1835696" cy="313757"/>
            </a:xfrm>
          </p:grpSpPr>
          <p:sp>
            <p:nvSpPr>
              <p:cNvPr id="20" name="Rechteck 1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21" name="Grafik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pic>
        <p:nvPicPr>
          <p:cNvPr id="22" name="Bild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spTree>
    <p:extLst>
      <p:ext uri="{BB962C8B-B14F-4D97-AF65-F5344CB8AC3E}">
        <p14:creationId xmlns:p14="http://schemas.microsoft.com/office/powerpoint/2010/main" val="11146315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Folie ohne Überschrif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7333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Gliederung">
    <p:bg>
      <p:bgPr>
        <a:solidFill>
          <a:schemeClr val="bg1"/>
        </a:solidFill>
        <a:effectLst/>
      </p:bgPr>
    </p:bg>
    <p:spTree>
      <p:nvGrpSpPr>
        <p:cNvPr id="1" name=""/>
        <p:cNvGrpSpPr/>
        <p:nvPr/>
      </p:nvGrpSpPr>
      <p:grpSpPr>
        <a:xfrm>
          <a:off x="0" y="0"/>
          <a:ext cx="0" cy="0"/>
          <a:chOff x="0" y="0"/>
          <a:chExt cx="0" cy="0"/>
        </a:xfrm>
      </p:grpSpPr>
      <p:sp>
        <p:nvSpPr>
          <p:cNvPr id="6" name="Rechteck 5"/>
          <p:cNvSpPr/>
          <p:nvPr userDrawn="1"/>
        </p:nvSpPr>
        <p:spPr bwMode="auto">
          <a:xfrm>
            <a:off x="0" y="332656"/>
            <a:ext cx="9144000" cy="6525344"/>
          </a:xfrm>
          <a:prstGeom prst="rect">
            <a:avLst/>
          </a:prstGeom>
          <a:solidFill>
            <a:srgbClr val="327A86">
              <a:alpha val="5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24" name="Rechteck 23"/>
          <p:cNvSpPr/>
          <p:nvPr userDrawn="1"/>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endParaRPr lang="en-GB" sz="2000" dirty="0" err="1">
              <a:solidFill>
                <a:prstClr val="black"/>
              </a:solidFill>
              <a:latin typeface="Calibri" panose="020F0502020204030204" pitchFamily="34" charset="0"/>
            </a:endParaRPr>
          </a:p>
        </p:txBody>
      </p:sp>
      <p:sp>
        <p:nvSpPr>
          <p:cNvPr id="23" name="Titelplatzhalter 2"/>
          <p:cNvSpPr>
            <a:spLocks noGrp="1"/>
          </p:cNvSpPr>
          <p:nvPr>
            <p:ph type="title" hasCustomPrompt="1"/>
          </p:nvPr>
        </p:nvSpPr>
        <p:spPr>
          <a:xfrm>
            <a:off x="323528" y="417587"/>
            <a:ext cx="8424936" cy="490861"/>
          </a:xfrm>
          <a:prstGeom prst="rect">
            <a:avLst/>
          </a:prstGeom>
        </p:spPr>
        <p:txBody>
          <a:bodyPr vert="horz" lIns="91440" tIns="45720" rIns="91440" bIns="45720" rtlCol="0" anchor="t">
            <a:normAutofit/>
          </a:bodyPr>
          <a:lstStyle>
            <a:lvl1pPr>
              <a:defRPr b="1">
                <a:solidFill>
                  <a:schemeClr val="bg1"/>
                </a:solidFill>
              </a:defRPr>
            </a:lvl1pPr>
          </a:lstStyle>
          <a:p>
            <a:r>
              <a:rPr lang="de-DE" dirty="0"/>
              <a:t>Gliederung</a:t>
            </a:r>
          </a:p>
        </p:txBody>
      </p:sp>
      <p:sp>
        <p:nvSpPr>
          <p:cNvPr id="33" name="Rectangle 8"/>
          <p:cNvSpPr>
            <a:spLocks noGrp="1" noChangeArrowheads="1"/>
          </p:cNvSpPr>
          <p:nvPr>
            <p:ph idx="1" hasCustomPrompt="1"/>
          </p:nvPr>
        </p:nvSpPr>
        <p:spPr bwMode="auto">
          <a:xfrm>
            <a:off x="395536" y="1340768"/>
            <a:ext cx="8424936" cy="3672408"/>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marR="0" indent="0" algn="l" defTabSz="914400" rtl="0" eaLnBrk="1" fontAlgn="base" latinLnBrk="0" hangingPunct="1">
              <a:lnSpc>
                <a:spcPts val="3600"/>
              </a:lnSpc>
              <a:spcBef>
                <a:spcPts val="576"/>
              </a:spcBef>
              <a:spcAft>
                <a:spcPts val="600"/>
              </a:spcAft>
              <a:buClr>
                <a:schemeClr val="bg1"/>
              </a:buClr>
              <a:buSzTx/>
              <a:buFont typeface="Arial" panose="020B0604020202020204" pitchFamily="34" charset="0"/>
              <a:buChar char="•"/>
              <a:tabLst>
                <a:tab pos="622300" algn="l"/>
              </a:tabLst>
              <a:defRPr sz="2500" b="1"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p:txBody>
      </p:sp>
    </p:spTree>
    <p:extLst>
      <p:ext uri="{BB962C8B-B14F-4D97-AF65-F5344CB8AC3E}">
        <p14:creationId xmlns:p14="http://schemas.microsoft.com/office/powerpoint/2010/main" val="14271297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emf"/><Relationship Id="rId12" Type="http://schemas.openxmlformats.org/officeDocument/2006/relationships/image" Target="../media/image2.jpeg"/><Relationship Id="rId13" Type="http://schemas.microsoft.com/office/2007/relationships/hdphoto" Target="../media/hdphoto1.wdp"/><Relationship Id="rId14" Type="http://schemas.openxmlformats.org/officeDocument/2006/relationships/image" Target="../media/image3.png"/><Relationship Id="rId1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theme" Target="../theme/theme2.xml"/><Relationship Id="rId6" Type="http://schemas.openxmlformats.org/officeDocument/2006/relationships/image" Target="../media/image1.emf"/><Relationship Id="rId7" Type="http://schemas.openxmlformats.org/officeDocument/2006/relationships/image" Target="../media/image3.png"/><Relationship Id="rId8" Type="http://schemas.openxmlformats.org/officeDocument/2006/relationships/image" Target="../media/image4.png"/><Relationship Id="rId1" Type="http://schemas.openxmlformats.org/officeDocument/2006/relationships/slideLayout" Target="../slideLayouts/slideLayout10.xml"/><Relationship Id="rId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rgbClr val="327A86"/>
          </a:solidFill>
          <a:ln w="9525">
            <a:noFill/>
            <a:miter lim="800000"/>
            <a:headEnd/>
            <a:tailEnd/>
          </a:ln>
        </p:spPr>
        <p:txBody>
          <a:bodyPr wrap="none" anchor="ctr">
            <a:prstTxWarp prst="textNoShape">
              <a:avLst/>
            </a:prstTxWarp>
          </a:bodyPr>
          <a:lstStyle/>
          <a:p>
            <a:endParaRPr lang="de-DE" dirty="0">
              <a:latin typeface="Calibri" charset="0"/>
            </a:endParaRPr>
          </a:p>
        </p:txBody>
      </p:sp>
      <p:sp>
        <p:nvSpPr>
          <p:cNvPr id="1032" name="Rectangle 8"/>
          <p:cNvSpPr>
            <a:spLocks noGrp="1" noChangeArrowheads="1"/>
          </p:cNvSpPr>
          <p:nvPr>
            <p:ph type="body" idx="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11"/>
          <a:srcRect r="52817" b="-3558"/>
          <a:stretch/>
        </p:blipFill>
        <p:spPr>
          <a:xfrm>
            <a:off x="421663" y="77051"/>
            <a:ext cx="720080" cy="189207"/>
          </a:xfrm>
          <a:prstGeom prst="rect">
            <a:avLst/>
          </a:prstGeom>
        </p:spPr>
      </p:pic>
      <p:sp>
        <p:nvSpPr>
          <p:cNvPr id="3" name="Titelplatzhalter 2"/>
          <p:cNvSpPr>
            <a:spLocks noGrp="1"/>
          </p:cNvSpPr>
          <p:nvPr>
            <p:ph type="title"/>
          </p:nvPr>
        </p:nvSpPr>
        <p:spPr>
          <a:xfrm>
            <a:off x="323528" y="417859"/>
            <a:ext cx="8424936" cy="490861"/>
          </a:xfrm>
          <a:prstGeom prst="rect">
            <a:avLst/>
          </a:prstGeom>
        </p:spPr>
        <p:txBody>
          <a:bodyPr vert="horz" lIns="91440" tIns="45720" rIns="91440" bIns="45720" rtlCol="0" anchor="ctr">
            <a:noAutofit/>
          </a:bodyPr>
          <a:lstStyle/>
          <a:p>
            <a:r>
              <a:rPr lang="de-DE" dirty="0"/>
              <a:t>Titelmasterformat durch Klicken bearbeiten</a:t>
            </a:r>
          </a:p>
        </p:txBody>
      </p:sp>
      <p:pic>
        <p:nvPicPr>
          <p:cNvPr id="6" name="Picture 17"/>
          <p:cNvPicPr>
            <a:picLocks noChangeAspect="1" noChangeArrowheads="1"/>
          </p:cNvPicPr>
          <p:nvPr userDrawn="1"/>
        </p:nvPicPr>
        <p:blipFill>
          <a:blip r:embed="rId12" cstate="print">
            <a:clrChange>
              <a:clrFrom>
                <a:srgbClr val="094D99"/>
              </a:clrFrom>
              <a:clrTo>
                <a:srgbClr val="094D99">
                  <a:alpha val="0"/>
                </a:srgbClr>
              </a:clrTo>
            </a:clrChange>
            <a:duotone>
              <a:schemeClr val="accent1">
                <a:shade val="45000"/>
                <a:satMod val="135000"/>
              </a:schemeClr>
              <a:prstClr val="white"/>
            </a:duotone>
            <a:extLst>
              <a:ext uri="{BEBA8EAE-BF5A-486C-A8C5-ECC9F3942E4B}">
                <a14:imgProps xmlns:a14="http://schemas.microsoft.com/office/drawing/2010/main">
                  <a14:imgLayer r:embed="rId13">
                    <a14:imgEffect>
                      <a14:saturation sat="400000"/>
                    </a14:imgEffect>
                    <a14:imgEffect>
                      <a14:brightnessContrast contrast="93000"/>
                    </a14:imgEffect>
                  </a14:imgLayer>
                </a14:imgProps>
              </a:ext>
              <a:ext uri="{28A0092B-C50C-407E-A947-70E740481C1C}">
                <a14:useLocalDpi xmlns:a14="http://schemas.microsoft.com/office/drawing/2010/main" val="0"/>
              </a:ext>
            </a:extLst>
          </a:blip>
          <a:srcRect/>
          <a:stretch>
            <a:fillRect/>
          </a:stretch>
        </p:blipFill>
        <p:spPr bwMode="auto">
          <a:xfrm>
            <a:off x="7668344" y="-6349"/>
            <a:ext cx="1494706" cy="339005"/>
          </a:xfrm>
          <a:prstGeom prst="rect">
            <a:avLst/>
          </a:prstGeom>
          <a:noFill/>
          <a:ln w="9525">
            <a:noFill/>
            <a:miter lim="800000"/>
            <a:headEnd/>
            <a:tailEnd/>
          </a:ln>
        </p:spPr>
      </p:pic>
      <p:sp>
        <p:nvSpPr>
          <p:cNvPr id="7" name="Textplatzhalter 9"/>
          <p:cNvSpPr txBox="1">
            <a:spLocks/>
          </p:cNvSpPr>
          <p:nvPr userDrawn="1"/>
        </p:nvSpPr>
        <p:spPr>
          <a:xfrm>
            <a:off x="5190363" y="27213"/>
            <a:ext cx="3630109" cy="241144"/>
          </a:xfrm>
          <a:prstGeom prst="rect">
            <a:avLst/>
          </a:prstGeom>
        </p:spPr>
        <p:txBody>
          <a:bodyPr/>
          <a:lstStyle>
            <a:lvl1pPr marL="0" indent="0" algn="l" rtl="0" eaLnBrk="1" fontAlgn="base" hangingPunct="1">
              <a:lnSpc>
                <a:spcPct val="100000"/>
              </a:lnSpc>
              <a:spcBef>
                <a:spcPts val="576"/>
              </a:spcBef>
              <a:spcAft>
                <a:spcPts val="600"/>
              </a:spcAft>
              <a:buClr>
                <a:srgbClr val="327A86"/>
              </a:buClr>
              <a:buFont typeface="Wingdings" charset="2"/>
              <a:buNone/>
              <a:defRPr sz="1000" baseline="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4"/>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5"/>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5"/>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5"/>
              </a:buBlip>
              <a:defRPr sz="1200">
                <a:solidFill>
                  <a:schemeClr val="tx1"/>
                </a:solidFill>
                <a:latin typeface="+mn-lt"/>
                <a:ea typeface="+mn-ea"/>
              </a:defRPr>
            </a:lvl9pPr>
          </a:lstStyle>
          <a:p>
            <a:r>
              <a:rPr lang="de-DE" dirty="0" smtClean="0"/>
              <a:t>Produktives Üben mit produktiven Aufgaben</a:t>
            </a:r>
            <a:endParaRPr lang="de-DE" dirty="0"/>
          </a:p>
        </p:txBody>
      </p:sp>
    </p:spTree>
  </p:cSld>
  <p:clrMap bg1="lt1" tx1="dk1" bg2="lt2" tx2="dk2" accent1="accent1" accent2="accent2" accent3="accent3" accent4="accent4" accent5="accent5" accent6="accent6" hlink="hlink" folHlink="folHlink"/>
  <p:sldLayoutIdLst>
    <p:sldLayoutId id="2147483696" r:id="rId1"/>
    <p:sldLayoutId id="2147483692" r:id="rId2"/>
    <p:sldLayoutId id="2147483691" r:id="rId3"/>
    <p:sldLayoutId id="2147483695" r:id="rId4"/>
    <p:sldLayoutId id="2147483694" r:id="rId5"/>
    <p:sldLayoutId id="2147483697" r:id="rId6"/>
    <p:sldLayoutId id="2147483682" r:id="rId7"/>
    <p:sldLayoutId id="2147483698" r:id="rId8"/>
    <p:sldLayoutId id="2147483702" r:id="rId9"/>
  </p:sldLayoutIdLst>
  <p:hf hdr="0" ftr="0" dt="0"/>
  <p:txStyles>
    <p:title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4"/>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5"/>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5"/>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5"/>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chemeClr val="accent3"/>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1032" name="Rectangle 8"/>
          <p:cNvSpPr>
            <a:spLocks noGrp="1" noChangeArrowheads="1"/>
          </p:cNvSpPr>
          <p:nvPr>
            <p:ph type="body" idx="1"/>
          </p:nvPr>
        </p:nvSpPr>
        <p:spPr bwMode="auto">
          <a:xfrm>
            <a:off x="324000" y="980728"/>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6" cstate="screen">
            <a:extLst>
              <a:ext uri="{28A0092B-C50C-407E-A947-70E740481C1C}">
                <a14:useLocalDpi xmlns:a14="http://schemas.microsoft.com/office/drawing/2010/main"/>
              </a:ext>
            </a:extLst>
          </a:blip>
          <a:srcRect r="52817" b="-3558"/>
          <a:stretch/>
        </p:blipFill>
        <p:spPr>
          <a:xfrm>
            <a:off x="421200" y="77051"/>
            <a:ext cx="720080" cy="189207"/>
          </a:xfrm>
          <a:prstGeom prst="rect">
            <a:avLst/>
          </a:prstGeom>
        </p:spPr>
      </p:pic>
      <p:sp>
        <p:nvSpPr>
          <p:cNvPr id="3"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2555776" y="-52504"/>
            <a:ext cx="6552728" cy="241144"/>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800" b="1">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7"/>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8"/>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8"/>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8"/>
              </a:buBlip>
              <a:defRPr sz="1200">
                <a:solidFill>
                  <a:schemeClr val="tx1"/>
                </a:solidFill>
                <a:latin typeface="+mn-lt"/>
                <a:ea typeface="+mn-ea"/>
              </a:defRPr>
            </a:lvl9pPr>
          </a:lstStyle>
          <a:p>
            <a:r>
              <a:rPr lang="de-DE" dirty="0" smtClean="0"/>
              <a:t>Zwischenfolien zur Struktur-Transparenz (für Fortbildende)</a:t>
            </a:r>
          </a:p>
        </p:txBody>
      </p:sp>
    </p:spTree>
    <p:extLst>
      <p:ext uri="{BB962C8B-B14F-4D97-AF65-F5344CB8AC3E}">
        <p14:creationId xmlns:p14="http://schemas.microsoft.com/office/powerpoint/2010/main" val="194429461"/>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Lst>
  <p:timing>
    <p:tnLst>
      <p:par>
        <p:cTn id="1" dur="indefinite" restart="never" nodeType="tmRoot"/>
      </p:par>
    </p:tnLst>
  </p:timing>
  <p:hf hdr="0" ftr="0" dt="0"/>
  <p:txStyles>
    <p:titleStyle>
      <a:lvl1pPr algn="l" rtl="0" eaLnBrk="1" fontAlgn="base" hangingPunct="1">
        <a:spcBef>
          <a:spcPct val="0"/>
        </a:spcBef>
        <a:spcAft>
          <a:spcPct val="0"/>
        </a:spcAft>
        <a:defRPr sz="2500" b="1">
          <a:solidFill>
            <a:schemeClr val="accent3"/>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7"/>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8"/>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8"/>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8"/>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1.bin"/><Relationship Id="rId5" Type="http://schemas.openxmlformats.org/officeDocument/2006/relationships/image" Target="../media/image14.png"/><Relationship Id="rId6" Type="http://schemas.openxmlformats.org/officeDocument/2006/relationships/oleObject" Target="../embeddings/oleObject2.bin"/><Relationship Id="rId1" Type="http://schemas.openxmlformats.org/officeDocument/2006/relationships/vmlDrawing" Target="../drawings/vmlDrawing1.vml"/><Relationship Id="rId2"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customXml" Target="../ink/ink1.xml"/><Relationship Id="rId4" Type="http://schemas.openxmlformats.org/officeDocument/2006/relationships/image" Target="../media/image17.png"/><Relationship Id="rId1" Type="http://schemas.openxmlformats.org/officeDocument/2006/relationships/slideLayout" Target="../slideLayouts/slideLayout10.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customXml" Target="../ink/ink2.xml"/><Relationship Id="rId5" Type="http://schemas.openxmlformats.org/officeDocument/2006/relationships/image" Target="../media/image22.emf"/><Relationship Id="rId6" Type="http://schemas.openxmlformats.org/officeDocument/2006/relationships/customXml" Target="../ink/ink3.xml"/><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customXml" Target="../ink/ink4.xml"/><Relationship Id="rId5" Type="http://schemas.openxmlformats.org/officeDocument/2006/relationships/image" Target="../media/image35.emf"/><Relationship Id="rId6" Type="http://schemas.openxmlformats.org/officeDocument/2006/relationships/customXml" Target="../ink/ink5.xml"/><Relationship Id="rId7" Type="http://schemas.openxmlformats.org/officeDocument/2006/relationships/image" Target="../media/image23.emf"/><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19.png"/></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21.png"/></Relationships>
</file>

<file path=ppt/slides/_rels/slide44.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21.png"/><Relationship Id="rId1" Type="http://schemas.openxmlformats.org/officeDocument/2006/relationships/slideLayout" Target="../slideLayouts/slideLayout8.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21.png"/></Relationships>
</file>

<file path=ppt/slides/_rels/slide46.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5.png"/><Relationship Id="rId5" Type="http://schemas.openxmlformats.org/officeDocument/2006/relationships/image" Target="../media/image26.png"/><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2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28.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24.e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png"/><Relationship Id="rId7" Type="http://schemas.openxmlformats.org/officeDocument/2006/relationships/image" Target="../media/image33.png"/><Relationship Id="rId8" Type="http://schemas.openxmlformats.org/officeDocument/2006/relationships/image" Target="../media/image34.png"/><Relationship Id="rId9" Type="http://schemas.openxmlformats.org/officeDocument/2006/relationships/image" Target="../media/image35.png"/><Relationship Id="rId10" Type="http://schemas.openxmlformats.org/officeDocument/2006/relationships/image" Target="../media/image36.png"/><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customXml" Target="../ink/ink6.xml"/><Relationship Id="rId5" Type="http://schemas.openxmlformats.org/officeDocument/2006/relationships/image" Target="../media/image54.emf"/></Relationships>
</file>

<file path=ppt/slides/_rels/slide65.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4" Type="http://schemas.openxmlformats.org/officeDocument/2006/relationships/hyperlink" Target="http://dzlm.de/" TargetMode="External"/><Relationship Id="rId5"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6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33963" y="4014192"/>
            <a:ext cx="5882253" cy="1143000"/>
          </a:xfrm>
        </p:spPr>
        <p:txBody>
          <a:bodyPr/>
          <a:lstStyle/>
          <a:p>
            <a:r>
              <a:rPr lang="de-DE" dirty="0" smtClean="0"/>
              <a:t>Produktives Üben </a:t>
            </a:r>
            <a:br>
              <a:rPr lang="de-DE" dirty="0" smtClean="0"/>
            </a:br>
            <a:r>
              <a:rPr lang="de-DE" dirty="0" smtClean="0"/>
              <a:t>mit produktiven Aufgaben</a:t>
            </a:r>
            <a:br>
              <a:rPr lang="de-DE" dirty="0" smtClean="0"/>
            </a:br>
            <a:r>
              <a:rPr lang="de-DE" dirty="0" smtClean="0"/>
              <a:t>Baustein 1 – Einführung</a:t>
            </a:r>
            <a:endParaRPr lang="de-DE" dirty="0"/>
          </a:p>
        </p:txBody>
      </p:sp>
      <p:sp>
        <p:nvSpPr>
          <p:cNvPr id="3" name="Untertitel 2"/>
          <p:cNvSpPr>
            <a:spLocks noGrp="1"/>
          </p:cNvSpPr>
          <p:nvPr>
            <p:ph type="subTitle" idx="1"/>
          </p:nvPr>
        </p:nvSpPr>
        <p:spPr>
          <a:xfrm>
            <a:off x="619472" y="5229200"/>
            <a:ext cx="5896744" cy="1152128"/>
          </a:xfrm>
        </p:spPr>
        <p:txBody>
          <a:bodyPr/>
          <a:lstStyle/>
          <a:p>
            <a:pPr>
              <a:spcAft>
                <a:spcPts val="1200"/>
              </a:spcAft>
            </a:pPr>
            <a:r>
              <a:rPr lang="de-DE" dirty="0" smtClean="0"/>
              <a:t>KOSIMA-Bausteine zur Professionalisierung</a:t>
            </a:r>
          </a:p>
          <a:p>
            <a:r>
              <a:rPr lang="de-DE" dirty="0" smtClean="0"/>
              <a:t>Prof. Dr. Lars Holzäpfel, Prof. Dr. Timo </a:t>
            </a:r>
            <a:r>
              <a:rPr lang="de-DE" dirty="0" err="1" smtClean="0"/>
              <a:t>Leuders</a:t>
            </a:r>
            <a:endParaRPr lang="de-DE" dirty="0"/>
          </a:p>
        </p:txBody>
      </p:sp>
      <p:pic>
        <p:nvPicPr>
          <p:cNvPr id="6" name="Bildplatzhalter 5"/>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6961" b="26961"/>
          <a:stretch>
            <a:fillRect/>
          </a:stretch>
        </p:blipFill>
        <p:spPr/>
      </p:pic>
      <p:pic>
        <p:nvPicPr>
          <p:cNvPr id="7"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6" y="3789040"/>
            <a:ext cx="2156065" cy="514846"/>
          </a:xfrm>
          <a:prstGeom prst="rect">
            <a:avLst/>
          </a:prstGeom>
          <a:noFill/>
          <a:ln w="9525">
            <a:noFill/>
            <a:miter lim="800000"/>
            <a:headEnd/>
            <a:tailEnd/>
          </a:ln>
        </p:spPr>
      </p:pic>
    </p:spTree>
    <p:extLst>
      <p:ext uri="{BB962C8B-B14F-4D97-AF65-F5344CB8AC3E}">
        <p14:creationId xmlns:p14="http://schemas.microsoft.com/office/powerpoint/2010/main" val="27821402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pPr marL="0" indent="0">
              <a:buNone/>
            </a:pPr>
            <a:r>
              <a:rPr lang="de-DE" sz="2400" b="1" dirty="0" smtClean="0"/>
              <a:t>Üben</a:t>
            </a:r>
            <a:endParaRPr lang="de-DE" sz="2400" b="1" dirty="0"/>
          </a:p>
          <a:p>
            <a:pPr marL="0" indent="0">
              <a:buNone/>
            </a:pPr>
            <a:r>
              <a:rPr lang="de-DE" sz="2400" i="1" dirty="0"/>
              <a:t>Althochdeutsch (</a:t>
            </a:r>
            <a:r>
              <a:rPr lang="de-DE" sz="2400" i="1" dirty="0" err="1"/>
              <a:t>Uoben</a:t>
            </a:r>
            <a:r>
              <a:rPr lang="de-DE" sz="2400" i="1" dirty="0"/>
              <a:t>): Landbau treiben, wiederholt zur Pflege treiben, verehren.</a:t>
            </a:r>
          </a:p>
          <a:p>
            <a:pPr marL="0" indent="0">
              <a:buNone/>
            </a:pPr>
            <a:endParaRPr lang="de-DE" sz="2400" i="1" dirty="0"/>
          </a:p>
          <a:p>
            <a:pPr marL="0" indent="0">
              <a:buNone/>
            </a:pPr>
            <a:r>
              <a:rPr lang="de-DE" sz="2400" i="1" dirty="0"/>
              <a:t>Mittelhochdeutsch (</a:t>
            </a:r>
            <a:r>
              <a:rPr lang="de-DE" sz="2400" i="1" dirty="0" err="1"/>
              <a:t>Ueben</a:t>
            </a:r>
            <a:r>
              <a:rPr lang="de-DE" sz="2400" i="1" dirty="0"/>
              <a:t>): bebauen, hegen, pflegen, beständig gebrauchen.</a:t>
            </a:r>
          </a:p>
          <a:p>
            <a:pPr marL="0" indent="0">
              <a:buNone/>
            </a:pPr>
            <a:endParaRPr lang="de-DE" sz="2400" i="1" dirty="0"/>
          </a:p>
          <a:p>
            <a:pPr marL="0" indent="0">
              <a:buNone/>
            </a:pPr>
            <a:r>
              <a:rPr lang="de-DE" sz="2400" i="1" dirty="0"/>
              <a:t>Heute: etwas zum Erwerben einer Fähigkeit wiederholt tun.</a:t>
            </a:r>
          </a:p>
          <a:p>
            <a:pPr marL="0" indent="0" algn="r">
              <a:buNone/>
            </a:pPr>
            <a:endParaRPr lang="de-DE" sz="1600" i="1" dirty="0" smtClean="0">
              <a:solidFill>
                <a:srgbClr val="213A59"/>
              </a:solidFill>
            </a:endParaRPr>
          </a:p>
          <a:p>
            <a:pPr marL="0" indent="0" algn="r">
              <a:buNone/>
            </a:pPr>
            <a:endParaRPr lang="de-DE" sz="1600" i="1" dirty="0">
              <a:solidFill>
                <a:srgbClr val="213A59"/>
              </a:solidFill>
            </a:endParaRPr>
          </a:p>
          <a:p>
            <a:pPr marL="0" indent="0" algn="r">
              <a:buNone/>
            </a:pPr>
            <a:r>
              <a:rPr lang="de-DE" sz="1600" i="1" dirty="0" smtClean="0"/>
              <a:t>Quelle</a:t>
            </a:r>
            <a:r>
              <a:rPr lang="de-DE" sz="1600" i="1" dirty="0"/>
              <a:t>: Winter (1984) Begriff und Bedeutung des Übens im Mathematikunterricht; </a:t>
            </a:r>
            <a:r>
              <a:rPr lang="de-DE" sz="1600" i="1" dirty="0" smtClean="0"/>
              <a:t/>
            </a:r>
            <a:br>
              <a:rPr lang="de-DE" sz="1600" i="1" dirty="0" smtClean="0"/>
            </a:br>
            <a:r>
              <a:rPr lang="de-DE" sz="1600" i="1" dirty="0" err="1" smtClean="0"/>
              <a:t>mathematik</a:t>
            </a:r>
            <a:r>
              <a:rPr lang="de-DE" sz="1600" i="1" dirty="0" smtClean="0"/>
              <a:t> </a:t>
            </a:r>
            <a:r>
              <a:rPr lang="de-DE" sz="1600" i="1" dirty="0"/>
              <a:t>lehren (2), </a:t>
            </a:r>
            <a:r>
              <a:rPr lang="de-DE" sz="1600" i="1" dirty="0" smtClean="0"/>
              <a:t>4–16</a:t>
            </a:r>
            <a:r>
              <a:rPr lang="de-DE" sz="1600" i="1" dirty="0"/>
              <a:t>, S. 4</a:t>
            </a:r>
            <a:endParaRPr lang="de-DE" sz="1200" i="1" dirty="0"/>
          </a:p>
          <a:p>
            <a:pPr marL="0" indent="0" algn="r">
              <a:buNone/>
            </a:pPr>
            <a:endParaRPr lang="de-DE" sz="1600" dirty="0"/>
          </a:p>
        </p:txBody>
      </p:sp>
      <p:sp>
        <p:nvSpPr>
          <p:cNvPr id="2" name="Titel 1"/>
          <p:cNvSpPr>
            <a:spLocks noGrp="1"/>
          </p:cNvSpPr>
          <p:nvPr>
            <p:ph type="title"/>
          </p:nvPr>
        </p:nvSpPr>
        <p:spPr/>
        <p:txBody>
          <a:bodyPr>
            <a:normAutofit fontScale="90000"/>
          </a:bodyPr>
          <a:lstStyle/>
          <a:p>
            <a:r>
              <a:rPr lang="de-DE" dirty="0" smtClean="0">
                <a:latin typeface="Calibri" charset="0"/>
              </a:rPr>
              <a:t>Was </a:t>
            </a:r>
            <a:r>
              <a:rPr lang="de-DE" dirty="0">
                <a:latin typeface="Calibri" charset="0"/>
              </a:rPr>
              <a:t>versteht man eigentlich unter Üben?</a:t>
            </a:r>
            <a:endParaRPr lang="de-DE" dirty="0"/>
          </a:p>
        </p:txBody>
      </p:sp>
    </p:spTree>
    <p:extLst>
      <p:ext uri="{BB962C8B-B14F-4D97-AF65-F5344CB8AC3E}">
        <p14:creationId xmlns:p14="http://schemas.microsoft.com/office/powerpoint/2010/main" val="36019215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488" t="18263" r="55903" b="13026"/>
          <a:stretch/>
        </p:blipFill>
        <p:spPr bwMode="auto">
          <a:xfrm rot="21242818">
            <a:off x="518904" y="394995"/>
            <a:ext cx="4258977" cy="53776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el 1"/>
          <p:cNvSpPr txBox="1">
            <a:spLocks/>
          </p:cNvSpPr>
          <p:nvPr/>
        </p:nvSpPr>
        <p:spPr>
          <a:xfrm>
            <a:off x="4832450" y="1196752"/>
            <a:ext cx="4204046" cy="1008063"/>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1" kern="1200">
                <a:solidFill>
                  <a:schemeClr val="tx1"/>
                </a:solidFill>
                <a:latin typeface="+mj-lt"/>
                <a:ea typeface="+mj-ea"/>
                <a:cs typeface="+mj-cs"/>
              </a:defRPr>
            </a:lvl1pPr>
          </a:lstStyle>
          <a:p>
            <a:pPr algn="ctr"/>
            <a:r>
              <a:rPr lang="de-DE" sz="6000" dirty="0" smtClean="0">
                <a:solidFill>
                  <a:schemeClr val="bg1">
                    <a:lumMod val="50000"/>
                  </a:schemeClr>
                </a:solidFill>
                <a:latin typeface="Calibri" panose="020F0502020204030204" pitchFamily="34" charset="0"/>
                <a:ea typeface="ＭＳ Ｐゴシック" pitchFamily="34" charset="-128"/>
              </a:rPr>
              <a:t>Graue Päckchen</a:t>
            </a:r>
          </a:p>
        </p:txBody>
      </p:sp>
      <p:sp>
        <p:nvSpPr>
          <p:cNvPr id="5" name="Text Box 3"/>
          <p:cNvSpPr txBox="1">
            <a:spLocks noChangeArrowheads="1"/>
          </p:cNvSpPr>
          <p:nvPr/>
        </p:nvSpPr>
        <p:spPr bwMode="auto">
          <a:xfrm>
            <a:off x="324000" y="5879594"/>
            <a:ext cx="8966200" cy="861774"/>
          </a:xfrm>
          <a:prstGeom prst="rect">
            <a:avLst/>
          </a:prstGeom>
          <a:solidFill>
            <a:schemeClr val="bg1"/>
          </a:solidFill>
          <a:ln w="9525">
            <a:noFill/>
            <a:miter lim="800000"/>
            <a:headEnd/>
            <a:tailEnd/>
          </a:ln>
        </p:spPr>
        <p:txBody>
          <a:bodyPr>
            <a:spAutoFit/>
          </a:bodyPr>
          <a:lstStyle/>
          <a:p>
            <a:pPr>
              <a:spcBef>
                <a:spcPct val="50000"/>
              </a:spcBef>
              <a:buFont typeface="Wingdings" pitchFamily="2" charset="2"/>
              <a:buNone/>
            </a:pPr>
            <a:r>
              <a:rPr lang="de-DE" sz="2000" b="1" dirty="0">
                <a:latin typeface="Calibri" panose="020F0502020204030204" pitchFamily="34" charset="0"/>
                <a:sym typeface="Wingdings" pitchFamily="2" charset="2"/>
              </a:rPr>
              <a:t> </a:t>
            </a:r>
            <a:r>
              <a:rPr lang="de-DE" sz="2000" b="1" dirty="0">
                <a:latin typeface="Calibri" panose="020F0502020204030204" pitchFamily="34" charset="0"/>
              </a:rPr>
              <a:t>Welche Ziele werden damit verfolgt?</a:t>
            </a:r>
          </a:p>
          <a:p>
            <a:pPr>
              <a:spcBef>
                <a:spcPct val="50000"/>
              </a:spcBef>
              <a:buFont typeface="Wingdings" pitchFamily="2" charset="2"/>
              <a:buNone/>
            </a:pPr>
            <a:r>
              <a:rPr lang="de-DE" sz="2000" b="1" dirty="0">
                <a:latin typeface="Calibri" panose="020F0502020204030204" pitchFamily="34" charset="0"/>
                <a:sym typeface="Wingdings" pitchFamily="2" charset="2"/>
              </a:rPr>
              <a:t> </a:t>
            </a:r>
            <a:r>
              <a:rPr lang="de-DE" sz="2000" b="1" dirty="0">
                <a:latin typeface="Calibri" panose="020F0502020204030204" pitchFamily="34" charset="0"/>
              </a:rPr>
              <a:t>Welches Konzept von Mathematiklernen steckt dahinter?</a:t>
            </a:r>
          </a:p>
        </p:txBody>
      </p:sp>
    </p:spTree>
    <p:extLst>
      <p:ext uri="{BB962C8B-B14F-4D97-AF65-F5344CB8AC3E}">
        <p14:creationId xmlns:p14="http://schemas.microsoft.com/office/powerpoint/2010/main" val="2226248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bunter hund"/>
          <p:cNvPicPr>
            <a:picLocks noChangeAspect="1" noChangeArrowheads="1"/>
          </p:cNvPicPr>
          <p:nvPr/>
        </p:nvPicPr>
        <p:blipFill>
          <a:blip r:embed="rId3" cstate="print">
            <a:lum bright="-12000" contrast="36000"/>
            <a:extLst>
              <a:ext uri="{28A0092B-C50C-407E-A947-70E740481C1C}">
                <a14:useLocalDpi xmlns:a14="http://schemas.microsoft.com/office/drawing/2010/main" val="0"/>
              </a:ext>
            </a:extLst>
          </a:blip>
          <a:srcRect/>
          <a:stretch>
            <a:fillRect/>
          </a:stretch>
        </p:blipFill>
        <p:spPr bwMode="auto">
          <a:xfrm>
            <a:off x="395288" y="1340768"/>
            <a:ext cx="7940160" cy="4752527"/>
          </a:xfrm>
          <a:prstGeom prst="rect">
            <a:avLst/>
          </a:prstGeom>
          <a:noFill/>
          <a:ln w="9525">
            <a:noFill/>
            <a:miter lim="800000"/>
            <a:headEnd/>
            <a:tailEnd/>
          </a:ln>
        </p:spPr>
      </p:pic>
      <p:sp>
        <p:nvSpPr>
          <p:cNvPr id="15364" name="Textfeld 8"/>
          <p:cNvSpPr txBox="1">
            <a:spLocks noChangeArrowheads="1"/>
          </p:cNvSpPr>
          <p:nvPr/>
        </p:nvSpPr>
        <p:spPr bwMode="auto">
          <a:xfrm>
            <a:off x="467544" y="6495147"/>
            <a:ext cx="8236816" cy="246221"/>
          </a:xfrm>
          <a:prstGeom prst="rect">
            <a:avLst/>
          </a:prstGeom>
          <a:noFill/>
          <a:ln w="9525">
            <a:noFill/>
            <a:miter lim="800000"/>
            <a:headEnd/>
            <a:tailEnd/>
          </a:ln>
        </p:spPr>
        <p:txBody>
          <a:bodyPr wrap="square">
            <a:spAutoFit/>
          </a:bodyPr>
          <a:lstStyle/>
          <a:p>
            <a:r>
              <a:rPr lang="de-DE" sz="1000" dirty="0">
                <a:latin typeface="Calibri" charset="0"/>
              </a:rPr>
              <a:t>Quelle: Wittmann &amp; Müller (1994</a:t>
            </a:r>
            <a:r>
              <a:rPr lang="de-DE" sz="1000" dirty="0" smtClean="0">
                <a:latin typeface="Calibri" charset="0"/>
              </a:rPr>
              <a:t>), Handbuch produktiver Rechenübungen (Band 1). Klett: Stuttgart.  S. 156</a:t>
            </a:r>
            <a:endParaRPr lang="de-DE" sz="1000" dirty="0">
              <a:latin typeface="Calibri" charset="0"/>
            </a:endParaRPr>
          </a:p>
        </p:txBody>
      </p:sp>
      <p:sp>
        <p:nvSpPr>
          <p:cNvPr id="5" name="Freihandform 4"/>
          <p:cNvSpPr/>
          <p:nvPr/>
        </p:nvSpPr>
        <p:spPr>
          <a:xfrm>
            <a:off x="7812360" y="1196752"/>
            <a:ext cx="735264" cy="347416"/>
          </a:xfrm>
          <a:custGeom>
            <a:avLst/>
            <a:gdLst>
              <a:gd name="connsiteX0" fmla="*/ 0 w 627321"/>
              <a:gd name="connsiteY0" fmla="*/ 207688 h 265863"/>
              <a:gd name="connsiteX1" fmla="*/ 53163 w 627321"/>
              <a:gd name="connsiteY1" fmla="*/ 197056 h 265863"/>
              <a:gd name="connsiteX2" fmla="*/ 287079 w 627321"/>
              <a:gd name="connsiteY2" fmla="*/ 90730 h 265863"/>
              <a:gd name="connsiteX3" fmla="*/ 127591 w 627321"/>
              <a:gd name="connsiteY3" fmla="*/ 239586 h 265863"/>
              <a:gd name="connsiteX4" fmla="*/ 170121 w 627321"/>
              <a:gd name="connsiteY4" fmla="*/ 197056 h 265863"/>
              <a:gd name="connsiteX5" fmla="*/ 308344 w 627321"/>
              <a:gd name="connsiteY5" fmla="*/ 101363 h 265863"/>
              <a:gd name="connsiteX6" fmla="*/ 318977 w 627321"/>
              <a:gd name="connsiteY6" fmla="*/ 143893 h 265863"/>
              <a:gd name="connsiteX7" fmla="*/ 382772 w 627321"/>
              <a:gd name="connsiteY7" fmla="*/ 165158 h 265863"/>
              <a:gd name="connsiteX8" fmla="*/ 425302 w 627321"/>
              <a:gd name="connsiteY8" fmla="*/ 175791 h 265863"/>
              <a:gd name="connsiteX9" fmla="*/ 478465 w 627321"/>
              <a:gd name="connsiteY9" fmla="*/ 228953 h 265863"/>
              <a:gd name="connsiteX10" fmla="*/ 467832 w 627321"/>
              <a:gd name="connsiteY10" fmla="*/ 260851 h 265863"/>
              <a:gd name="connsiteX11" fmla="*/ 510363 w 627321"/>
              <a:gd name="connsiteY11" fmla="*/ 239586 h 265863"/>
              <a:gd name="connsiteX12" fmla="*/ 627321 w 627321"/>
              <a:gd name="connsiteY12" fmla="*/ 218321 h 265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321" h="265863">
                <a:moveTo>
                  <a:pt x="0" y="207688"/>
                </a:moveTo>
                <a:cubicBezTo>
                  <a:pt x="17721" y="204144"/>
                  <a:pt x="36349" y="203680"/>
                  <a:pt x="53163" y="197056"/>
                </a:cubicBezTo>
                <a:cubicBezTo>
                  <a:pt x="553383" y="0"/>
                  <a:pt x="415534" y="47912"/>
                  <a:pt x="287079" y="90730"/>
                </a:cubicBezTo>
                <a:cubicBezTo>
                  <a:pt x="278771" y="99038"/>
                  <a:pt x="160407" y="223177"/>
                  <a:pt x="127591" y="239586"/>
                </a:cubicBezTo>
                <a:cubicBezTo>
                  <a:pt x="109659" y="248552"/>
                  <a:pt x="154816" y="210006"/>
                  <a:pt x="170121" y="197056"/>
                </a:cubicBezTo>
                <a:cubicBezTo>
                  <a:pt x="256952" y="123584"/>
                  <a:pt x="238054" y="136508"/>
                  <a:pt x="308344" y="101363"/>
                </a:cubicBezTo>
                <a:cubicBezTo>
                  <a:pt x="311888" y="115540"/>
                  <a:pt x="318977" y="129280"/>
                  <a:pt x="318977" y="143893"/>
                </a:cubicBezTo>
                <a:cubicBezTo>
                  <a:pt x="318977" y="206629"/>
                  <a:pt x="264469" y="198959"/>
                  <a:pt x="382772" y="165158"/>
                </a:cubicBezTo>
                <a:cubicBezTo>
                  <a:pt x="396949" y="168702"/>
                  <a:pt x="414969" y="165458"/>
                  <a:pt x="425302" y="175791"/>
                </a:cubicBezTo>
                <a:cubicBezTo>
                  <a:pt x="496184" y="246673"/>
                  <a:pt x="365054" y="200602"/>
                  <a:pt x="478465" y="228953"/>
                </a:cubicBezTo>
                <a:cubicBezTo>
                  <a:pt x="474921" y="239586"/>
                  <a:pt x="457199" y="257307"/>
                  <a:pt x="467832" y="260851"/>
                </a:cubicBezTo>
                <a:cubicBezTo>
                  <a:pt x="482869" y="265863"/>
                  <a:pt x="495646" y="245473"/>
                  <a:pt x="510363" y="239586"/>
                </a:cubicBezTo>
                <a:cubicBezTo>
                  <a:pt x="577536" y="212717"/>
                  <a:pt x="562363" y="218321"/>
                  <a:pt x="627321" y="218321"/>
                </a:cubicBezTo>
              </a:path>
            </a:pathLst>
          </a:custGeom>
          <a:ln w="762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latin typeface="Calibri" charset="0"/>
            </a:endParaRPr>
          </a:p>
        </p:txBody>
      </p:sp>
      <p:sp>
        <p:nvSpPr>
          <p:cNvPr id="6" name="Freihandform 5"/>
          <p:cNvSpPr/>
          <p:nvPr/>
        </p:nvSpPr>
        <p:spPr>
          <a:xfrm>
            <a:off x="7956376" y="1556792"/>
            <a:ext cx="735264" cy="347416"/>
          </a:xfrm>
          <a:custGeom>
            <a:avLst/>
            <a:gdLst>
              <a:gd name="connsiteX0" fmla="*/ 0 w 627321"/>
              <a:gd name="connsiteY0" fmla="*/ 207688 h 265863"/>
              <a:gd name="connsiteX1" fmla="*/ 53163 w 627321"/>
              <a:gd name="connsiteY1" fmla="*/ 197056 h 265863"/>
              <a:gd name="connsiteX2" fmla="*/ 287079 w 627321"/>
              <a:gd name="connsiteY2" fmla="*/ 90730 h 265863"/>
              <a:gd name="connsiteX3" fmla="*/ 127591 w 627321"/>
              <a:gd name="connsiteY3" fmla="*/ 239586 h 265863"/>
              <a:gd name="connsiteX4" fmla="*/ 170121 w 627321"/>
              <a:gd name="connsiteY4" fmla="*/ 197056 h 265863"/>
              <a:gd name="connsiteX5" fmla="*/ 308344 w 627321"/>
              <a:gd name="connsiteY5" fmla="*/ 101363 h 265863"/>
              <a:gd name="connsiteX6" fmla="*/ 318977 w 627321"/>
              <a:gd name="connsiteY6" fmla="*/ 143893 h 265863"/>
              <a:gd name="connsiteX7" fmla="*/ 382772 w 627321"/>
              <a:gd name="connsiteY7" fmla="*/ 165158 h 265863"/>
              <a:gd name="connsiteX8" fmla="*/ 425302 w 627321"/>
              <a:gd name="connsiteY8" fmla="*/ 175791 h 265863"/>
              <a:gd name="connsiteX9" fmla="*/ 478465 w 627321"/>
              <a:gd name="connsiteY9" fmla="*/ 228953 h 265863"/>
              <a:gd name="connsiteX10" fmla="*/ 467832 w 627321"/>
              <a:gd name="connsiteY10" fmla="*/ 260851 h 265863"/>
              <a:gd name="connsiteX11" fmla="*/ 510363 w 627321"/>
              <a:gd name="connsiteY11" fmla="*/ 239586 h 265863"/>
              <a:gd name="connsiteX12" fmla="*/ 627321 w 627321"/>
              <a:gd name="connsiteY12" fmla="*/ 218321 h 265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321" h="265863">
                <a:moveTo>
                  <a:pt x="0" y="207688"/>
                </a:moveTo>
                <a:cubicBezTo>
                  <a:pt x="17721" y="204144"/>
                  <a:pt x="36349" y="203680"/>
                  <a:pt x="53163" y="197056"/>
                </a:cubicBezTo>
                <a:cubicBezTo>
                  <a:pt x="553383" y="0"/>
                  <a:pt x="415534" y="47912"/>
                  <a:pt x="287079" y="90730"/>
                </a:cubicBezTo>
                <a:cubicBezTo>
                  <a:pt x="278771" y="99038"/>
                  <a:pt x="160407" y="223177"/>
                  <a:pt x="127591" y="239586"/>
                </a:cubicBezTo>
                <a:cubicBezTo>
                  <a:pt x="109659" y="248552"/>
                  <a:pt x="154816" y="210006"/>
                  <a:pt x="170121" y="197056"/>
                </a:cubicBezTo>
                <a:cubicBezTo>
                  <a:pt x="256952" y="123584"/>
                  <a:pt x="238054" y="136508"/>
                  <a:pt x="308344" y="101363"/>
                </a:cubicBezTo>
                <a:cubicBezTo>
                  <a:pt x="311888" y="115540"/>
                  <a:pt x="318977" y="129280"/>
                  <a:pt x="318977" y="143893"/>
                </a:cubicBezTo>
                <a:cubicBezTo>
                  <a:pt x="318977" y="206629"/>
                  <a:pt x="264469" y="198959"/>
                  <a:pt x="382772" y="165158"/>
                </a:cubicBezTo>
                <a:cubicBezTo>
                  <a:pt x="396949" y="168702"/>
                  <a:pt x="414969" y="165458"/>
                  <a:pt x="425302" y="175791"/>
                </a:cubicBezTo>
                <a:cubicBezTo>
                  <a:pt x="496184" y="246673"/>
                  <a:pt x="365054" y="200602"/>
                  <a:pt x="478465" y="228953"/>
                </a:cubicBezTo>
                <a:cubicBezTo>
                  <a:pt x="474921" y="239586"/>
                  <a:pt x="457199" y="257307"/>
                  <a:pt x="467832" y="260851"/>
                </a:cubicBezTo>
                <a:cubicBezTo>
                  <a:pt x="482869" y="265863"/>
                  <a:pt x="495646" y="245473"/>
                  <a:pt x="510363" y="239586"/>
                </a:cubicBezTo>
                <a:cubicBezTo>
                  <a:pt x="577536" y="212717"/>
                  <a:pt x="562363" y="218321"/>
                  <a:pt x="627321" y="218321"/>
                </a:cubicBezTo>
              </a:path>
            </a:pathLst>
          </a:custGeom>
          <a:ln w="7620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latin typeface="Calibri" charset="0"/>
            </a:endParaRPr>
          </a:p>
        </p:txBody>
      </p:sp>
      <p:sp>
        <p:nvSpPr>
          <p:cNvPr id="7" name="Freihandform 6"/>
          <p:cNvSpPr/>
          <p:nvPr/>
        </p:nvSpPr>
        <p:spPr>
          <a:xfrm>
            <a:off x="8100392" y="1916832"/>
            <a:ext cx="735264" cy="347416"/>
          </a:xfrm>
          <a:custGeom>
            <a:avLst/>
            <a:gdLst>
              <a:gd name="connsiteX0" fmla="*/ 0 w 627321"/>
              <a:gd name="connsiteY0" fmla="*/ 207688 h 265863"/>
              <a:gd name="connsiteX1" fmla="*/ 53163 w 627321"/>
              <a:gd name="connsiteY1" fmla="*/ 197056 h 265863"/>
              <a:gd name="connsiteX2" fmla="*/ 287079 w 627321"/>
              <a:gd name="connsiteY2" fmla="*/ 90730 h 265863"/>
              <a:gd name="connsiteX3" fmla="*/ 127591 w 627321"/>
              <a:gd name="connsiteY3" fmla="*/ 239586 h 265863"/>
              <a:gd name="connsiteX4" fmla="*/ 170121 w 627321"/>
              <a:gd name="connsiteY4" fmla="*/ 197056 h 265863"/>
              <a:gd name="connsiteX5" fmla="*/ 308344 w 627321"/>
              <a:gd name="connsiteY5" fmla="*/ 101363 h 265863"/>
              <a:gd name="connsiteX6" fmla="*/ 318977 w 627321"/>
              <a:gd name="connsiteY6" fmla="*/ 143893 h 265863"/>
              <a:gd name="connsiteX7" fmla="*/ 382772 w 627321"/>
              <a:gd name="connsiteY7" fmla="*/ 165158 h 265863"/>
              <a:gd name="connsiteX8" fmla="*/ 425302 w 627321"/>
              <a:gd name="connsiteY8" fmla="*/ 175791 h 265863"/>
              <a:gd name="connsiteX9" fmla="*/ 478465 w 627321"/>
              <a:gd name="connsiteY9" fmla="*/ 228953 h 265863"/>
              <a:gd name="connsiteX10" fmla="*/ 467832 w 627321"/>
              <a:gd name="connsiteY10" fmla="*/ 260851 h 265863"/>
              <a:gd name="connsiteX11" fmla="*/ 510363 w 627321"/>
              <a:gd name="connsiteY11" fmla="*/ 239586 h 265863"/>
              <a:gd name="connsiteX12" fmla="*/ 627321 w 627321"/>
              <a:gd name="connsiteY12" fmla="*/ 218321 h 265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321" h="265863">
                <a:moveTo>
                  <a:pt x="0" y="207688"/>
                </a:moveTo>
                <a:cubicBezTo>
                  <a:pt x="17721" y="204144"/>
                  <a:pt x="36349" y="203680"/>
                  <a:pt x="53163" y="197056"/>
                </a:cubicBezTo>
                <a:cubicBezTo>
                  <a:pt x="553383" y="0"/>
                  <a:pt x="415534" y="47912"/>
                  <a:pt x="287079" y="90730"/>
                </a:cubicBezTo>
                <a:cubicBezTo>
                  <a:pt x="278771" y="99038"/>
                  <a:pt x="160407" y="223177"/>
                  <a:pt x="127591" y="239586"/>
                </a:cubicBezTo>
                <a:cubicBezTo>
                  <a:pt x="109659" y="248552"/>
                  <a:pt x="154816" y="210006"/>
                  <a:pt x="170121" y="197056"/>
                </a:cubicBezTo>
                <a:cubicBezTo>
                  <a:pt x="256952" y="123584"/>
                  <a:pt x="238054" y="136508"/>
                  <a:pt x="308344" y="101363"/>
                </a:cubicBezTo>
                <a:cubicBezTo>
                  <a:pt x="311888" y="115540"/>
                  <a:pt x="318977" y="129280"/>
                  <a:pt x="318977" y="143893"/>
                </a:cubicBezTo>
                <a:cubicBezTo>
                  <a:pt x="318977" y="206629"/>
                  <a:pt x="264469" y="198959"/>
                  <a:pt x="382772" y="165158"/>
                </a:cubicBezTo>
                <a:cubicBezTo>
                  <a:pt x="396949" y="168702"/>
                  <a:pt x="414969" y="165458"/>
                  <a:pt x="425302" y="175791"/>
                </a:cubicBezTo>
                <a:cubicBezTo>
                  <a:pt x="496184" y="246673"/>
                  <a:pt x="365054" y="200602"/>
                  <a:pt x="478465" y="228953"/>
                </a:cubicBezTo>
                <a:cubicBezTo>
                  <a:pt x="474921" y="239586"/>
                  <a:pt x="457199" y="257307"/>
                  <a:pt x="467832" y="260851"/>
                </a:cubicBezTo>
                <a:cubicBezTo>
                  <a:pt x="482869" y="265863"/>
                  <a:pt x="495646" y="245473"/>
                  <a:pt x="510363" y="239586"/>
                </a:cubicBezTo>
                <a:cubicBezTo>
                  <a:pt x="577536" y="212717"/>
                  <a:pt x="562363" y="218321"/>
                  <a:pt x="627321" y="218321"/>
                </a:cubicBezTo>
              </a:path>
            </a:pathLst>
          </a:custGeom>
          <a:ln w="762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latin typeface="Calibri" charset="0"/>
            </a:endParaRPr>
          </a:p>
        </p:txBody>
      </p:sp>
      <p:sp>
        <p:nvSpPr>
          <p:cNvPr id="8" name="Freihandform 7"/>
          <p:cNvSpPr/>
          <p:nvPr/>
        </p:nvSpPr>
        <p:spPr>
          <a:xfrm>
            <a:off x="8244408" y="2204864"/>
            <a:ext cx="735264" cy="347416"/>
          </a:xfrm>
          <a:custGeom>
            <a:avLst/>
            <a:gdLst>
              <a:gd name="connsiteX0" fmla="*/ 0 w 627321"/>
              <a:gd name="connsiteY0" fmla="*/ 207688 h 265863"/>
              <a:gd name="connsiteX1" fmla="*/ 53163 w 627321"/>
              <a:gd name="connsiteY1" fmla="*/ 197056 h 265863"/>
              <a:gd name="connsiteX2" fmla="*/ 287079 w 627321"/>
              <a:gd name="connsiteY2" fmla="*/ 90730 h 265863"/>
              <a:gd name="connsiteX3" fmla="*/ 127591 w 627321"/>
              <a:gd name="connsiteY3" fmla="*/ 239586 h 265863"/>
              <a:gd name="connsiteX4" fmla="*/ 170121 w 627321"/>
              <a:gd name="connsiteY4" fmla="*/ 197056 h 265863"/>
              <a:gd name="connsiteX5" fmla="*/ 308344 w 627321"/>
              <a:gd name="connsiteY5" fmla="*/ 101363 h 265863"/>
              <a:gd name="connsiteX6" fmla="*/ 318977 w 627321"/>
              <a:gd name="connsiteY6" fmla="*/ 143893 h 265863"/>
              <a:gd name="connsiteX7" fmla="*/ 382772 w 627321"/>
              <a:gd name="connsiteY7" fmla="*/ 165158 h 265863"/>
              <a:gd name="connsiteX8" fmla="*/ 425302 w 627321"/>
              <a:gd name="connsiteY8" fmla="*/ 175791 h 265863"/>
              <a:gd name="connsiteX9" fmla="*/ 478465 w 627321"/>
              <a:gd name="connsiteY9" fmla="*/ 228953 h 265863"/>
              <a:gd name="connsiteX10" fmla="*/ 467832 w 627321"/>
              <a:gd name="connsiteY10" fmla="*/ 260851 h 265863"/>
              <a:gd name="connsiteX11" fmla="*/ 510363 w 627321"/>
              <a:gd name="connsiteY11" fmla="*/ 239586 h 265863"/>
              <a:gd name="connsiteX12" fmla="*/ 627321 w 627321"/>
              <a:gd name="connsiteY12" fmla="*/ 218321 h 265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321" h="265863">
                <a:moveTo>
                  <a:pt x="0" y="207688"/>
                </a:moveTo>
                <a:cubicBezTo>
                  <a:pt x="17721" y="204144"/>
                  <a:pt x="36349" y="203680"/>
                  <a:pt x="53163" y="197056"/>
                </a:cubicBezTo>
                <a:cubicBezTo>
                  <a:pt x="553383" y="0"/>
                  <a:pt x="415534" y="47912"/>
                  <a:pt x="287079" y="90730"/>
                </a:cubicBezTo>
                <a:cubicBezTo>
                  <a:pt x="278771" y="99038"/>
                  <a:pt x="160407" y="223177"/>
                  <a:pt x="127591" y="239586"/>
                </a:cubicBezTo>
                <a:cubicBezTo>
                  <a:pt x="109659" y="248552"/>
                  <a:pt x="154816" y="210006"/>
                  <a:pt x="170121" y="197056"/>
                </a:cubicBezTo>
                <a:cubicBezTo>
                  <a:pt x="256952" y="123584"/>
                  <a:pt x="238054" y="136508"/>
                  <a:pt x="308344" y="101363"/>
                </a:cubicBezTo>
                <a:cubicBezTo>
                  <a:pt x="311888" y="115540"/>
                  <a:pt x="318977" y="129280"/>
                  <a:pt x="318977" y="143893"/>
                </a:cubicBezTo>
                <a:cubicBezTo>
                  <a:pt x="318977" y="206629"/>
                  <a:pt x="264469" y="198959"/>
                  <a:pt x="382772" y="165158"/>
                </a:cubicBezTo>
                <a:cubicBezTo>
                  <a:pt x="396949" y="168702"/>
                  <a:pt x="414969" y="165458"/>
                  <a:pt x="425302" y="175791"/>
                </a:cubicBezTo>
                <a:cubicBezTo>
                  <a:pt x="496184" y="246673"/>
                  <a:pt x="365054" y="200602"/>
                  <a:pt x="478465" y="228953"/>
                </a:cubicBezTo>
                <a:cubicBezTo>
                  <a:pt x="474921" y="239586"/>
                  <a:pt x="457199" y="257307"/>
                  <a:pt x="467832" y="260851"/>
                </a:cubicBezTo>
                <a:cubicBezTo>
                  <a:pt x="482869" y="265863"/>
                  <a:pt x="495646" y="245473"/>
                  <a:pt x="510363" y="239586"/>
                </a:cubicBezTo>
                <a:cubicBezTo>
                  <a:pt x="577536" y="212717"/>
                  <a:pt x="562363" y="218321"/>
                  <a:pt x="627321" y="218321"/>
                </a:cubicBezTo>
              </a:path>
            </a:pathLst>
          </a:custGeom>
          <a:ln w="7620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latin typeface="Calibri" charset="0"/>
            </a:endParaRPr>
          </a:p>
        </p:txBody>
      </p:sp>
      <p:sp>
        <p:nvSpPr>
          <p:cNvPr id="9" name="Freihandform 8"/>
          <p:cNvSpPr/>
          <p:nvPr/>
        </p:nvSpPr>
        <p:spPr>
          <a:xfrm>
            <a:off x="8408736" y="2492896"/>
            <a:ext cx="735264" cy="347416"/>
          </a:xfrm>
          <a:custGeom>
            <a:avLst/>
            <a:gdLst>
              <a:gd name="connsiteX0" fmla="*/ 0 w 627321"/>
              <a:gd name="connsiteY0" fmla="*/ 207688 h 265863"/>
              <a:gd name="connsiteX1" fmla="*/ 53163 w 627321"/>
              <a:gd name="connsiteY1" fmla="*/ 197056 h 265863"/>
              <a:gd name="connsiteX2" fmla="*/ 287079 w 627321"/>
              <a:gd name="connsiteY2" fmla="*/ 90730 h 265863"/>
              <a:gd name="connsiteX3" fmla="*/ 127591 w 627321"/>
              <a:gd name="connsiteY3" fmla="*/ 239586 h 265863"/>
              <a:gd name="connsiteX4" fmla="*/ 170121 w 627321"/>
              <a:gd name="connsiteY4" fmla="*/ 197056 h 265863"/>
              <a:gd name="connsiteX5" fmla="*/ 308344 w 627321"/>
              <a:gd name="connsiteY5" fmla="*/ 101363 h 265863"/>
              <a:gd name="connsiteX6" fmla="*/ 318977 w 627321"/>
              <a:gd name="connsiteY6" fmla="*/ 143893 h 265863"/>
              <a:gd name="connsiteX7" fmla="*/ 382772 w 627321"/>
              <a:gd name="connsiteY7" fmla="*/ 165158 h 265863"/>
              <a:gd name="connsiteX8" fmla="*/ 425302 w 627321"/>
              <a:gd name="connsiteY8" fmla="*/ 175791 h 265863"/>
              <a:gd name="connsiteX9" fmla="*/ 478465 w 627321"/>
              <a:gd name="connsiteY9" fmla="*/ 228953 h 265863"/>
              <a:gd name="connsiteX10" fmla="*/ 467832 w 627321"/>
              <a:gd name="connsiteY10" fmla="*/ 260851 h 265863"/>
              <a:gd name="connsiteX11" fmla="*/ 510363 w 627321"/>
              <a:gd name="connsiteY11" fmla="*/ 239586 h 265863"/>
              <a:gd name="connsiteX12" fmla="*/ 627321 w 627321"/>
              <a:gd name="connsiteY12" fmla="*/ 218321 h 265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321" h="265863">
                <a:moveTo>
                  <a:pt x="0" y="207688"/>
                </a:moveTo>
                <a:cubicBezTo>
                  <a:pt x="17721" y="204144"/>
                  <a:pt x="36349" y="203680"/>
                  <a:pt x="53163" y="197056"/>
                </a:cubicBezTo>
                <a:cubicBezTo>
                  <a:pt x="553383" y="0"/>
                  <a:pt x="415534" y="47912"/>
                  <a:pt x="287079" y="90730"/>
                </a:cubicBezTo>
                <a:cubicBezTo>
                  <a:pt x="278771" y="99038"/>
                  <a:pt x="160407" y="223177"/>
                  <a:pt x="127591" y="239586"/>
                </a:cubicBezTo>
                <a:cubicBezTo>
                  <a:pt x="109659" y="248552"/>
                  <a:pt x="154816" y="210006"/>
                  <a:pt x="170121" y="197056"/>
                </a:cubicBezTo>
                <a:cubicBezTo>
                  <a:pt x="256952" y="123584"/>
                  <a:pt x="238054" y="136508"/>
                  <a:pt x="308344" y="101363"/>
                </a:cubicBezTo>
                <a:cubicBezTo>
                  <a:pt x="311888" y="115540"/>
                  <a:pt x="318977" y="129280"/>
                  <a:pt x="318977" y="143893"/>
                </a:cubicBezTo>
                <a:cubicBezTo>
                  <a:pt x="318977" y="206629"/>
                  <a:pt x="264469" y="198959"/>
                  <a:pt x="382772" y="165158"/>
                </a:cubicBezTo>
                <a:cubicBezTo>
                  <a:pt x="396949" y="168702"/>
                  <a:pt x="414969" y="165458"/>
                  <a:pt x="425302" y="175791"/>
                </a:cubicBezTo>
                <a:cubicBezTo>
                  <a:pt x="496184" y="246673"/>
                  <a:pt x="365054" y="200602"/>
                  <a:pt x="478465" y="228953"/>
                </a:cubicBezTo>
                <a:cubicBezTo>
                  <a:pt x="474921" y="239586"/>
                  <a:pt x="457199" y="257307"/>
                  <a:pt x="467832" y="260851"/>
                </a:cubicBezTo>
                <a:cubicBezTo>
                  <a:pt x="482869" y="265863"/>
                  <a:pt x="495646" y="245473"/>
                  <a:pt x="510363" y="239586"/>
                </a:cubicBezTo>
                <a:cubicBezTo>
                  <a:pt x="577536" y="212717"/>
                  <a:pt x="562363" y="218321"/>
                  <a:pt x="627321" y="218321"/>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latin typeface="Calibri" charset="0"/>
            </a:endParaRPr>
          </a:p>
        </p:txBody>
      </p:sp>
      <p:sp>
        <p:nvSpPr>
          <p:cNvPr id="2" name="Titel 1"/>
          <p:cNvSpPr>
            <a:spLocks noGrp="1"/>
          </p:cNvSpPr>
          <p:nvPr>
            <p:ph type="title"/>
          </p:nvPr>
        </p:nvSpPr>
        <p:spPr/>
        <p:txBody>
          <a:bodyPr>
            <a:normAutofit fontScale="90000"/>
          </a:bodyPr>
          <a:lstStyle/>
          <a:p>
            <a:r>
              <a:rPr lang="de-DE" dirty="0" smtClean="0">
                <a:latin typeface="Calibri" charset="0"/>
              </a:rPr>
              <a:t>Bunte Hunde</a:t>
            </a:r>
            <a:endParaRPr lang="de-DE" dirty="0"/>
          </a:p>
        </p:txBody>
      </p:sp>
    </p:spTree>
    <p:extLst>
      <p:ext uri="{BB962C8B-B14F-4D97-AF65-F5344CB8AC3E}">
        <p14:creationId xmlns:p14="http://schemas.microsoft.com/office/powerpoint/2010/main" val="2116506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p:cNvSpPr txBox="1">
            <a:spLocks/>
          </p:cNvSpPr>
          <p:nvPr/>
        </p:nvSpPr>
        <p:spPr>
          <a:xfrm>
            <a:off x="395536" y="548680"/>
            <a:ext cx="8229600" cy="1008063"/>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1" kern="1200">
                <a:solidFill>
                  <a:schemeClr val="tx1"/>
                </a:solidFill>
                <a:latin typeface="+mj-lt"/>
                <a:ea typeface="+mj-ea"/>
                <a:cs typeface="+mj-cs"/>
              </a:defRPr>
            </a:lvl1pPr>
          </a:lstStyle>
          <a:p>
            <a:endParaRPr lang="de-DE" sz="8800" dirty="0" smtClean="0">
              <a:solidFill>
                <a:schemeClr val="bg1">
                  <a:lumMod val="50000"/>
                </a:schemeClr>
              </a:solidFill>
              <a:latin typeface="Calibri" charset="0"/>
              <a:ea typeface="ＭＳ Ｐゴシック" pitchFamily="34" charset="-128"/>
            </a:endParaRPr>
          </a:p>
        </p:txBody>
      </p:sp>
      <p:grpSp>
        <p:nvGrpSpPr>
          <p:cNvPr id="4" name="Gruppierung 4"/>
          <p:cNvGrpSpPr>
            <a:grpSpLocks/>
          </p:cNvGrpSpPr>
          <p:nvPr/>
        </p:nvGrpSpPr>
        <p:grpSpPr bwMode="auto">
          <a:xfrm>
            <a:off x="1116013" y="2637210"/>
            <a:ext cx="2879725" cy="1439862"/>
            <a:chOff x="683568" y="2276872"/>
            <a:chExt cx="2880160" cy="1440000"/>
          </a:xfrm>
        </p:grpSpPr>
        <p:sp>
          <p:nvSpPr>
            <p:cNvPr id="5" name="Textfeld 4"/>
            <p:cNvSpPr txBox="1">
              <a:spLocks/>
            </p:cNvSpPr>
            <p:nvPr/>
          </p:nvSpPr>
          <p:spPr>
            <a:xfrm>
              <a:off x="2123647" y="2276872"/>
              <a:ext cx="1440081" cy="1440000"/>
            </a:xfrm>
            <a:prstGeom prst="rect">
              <a:avLst/>
            </a:prstGeom>
            <a:ln/>
            <a:effectLst/>
          </p:spPr>
          <p:style>
            <a:lnRef idx="1">
              <a:schemeClr val="accent2"/>
            </a:lnRef>
            <a:fillRef idx="2">
              <a:schemeClr val="accent2"/>
            </a:fillRef>
            <a:effectRef idx="1">
              <a:schemeClr val="accent2"/>
            </a:effectRef>
            <a:fontRef idx="minor">
              <a:schemeClr val="dk1"/>
            </a:fontRef>
          </p:style>
          <p:txBody>
            <a:bodyPr anchor="ctr"/>
            <a:lstStyle/>
            <a:p>
              <a:pPr algn="ctr">
                <a:defRPr/>
              </a:pPr>
              <a:r>
                <a:rPr lang="de-DE" sz="2400" dirty="0">
                  <a:latin typeface="Calibri" charset="0"/>
                </a:rPr>
                <a:t>x</a:t>
              </a:r>
              <a:r>
                <a:rPr lang="de-DE" sz="2400" baseline="30000" dirty="0">
                  <a:latin typeface="Calibri" charset="0"/>
                </a:rPr>
                <a:t>2 </a:t>
              </a:r>
              <a:r>
                <a:rPr lang="de-DE" sz="2400" dirty="0">
                  <a:latin typeface="Calibri" charset="0"/>
                </a:rPr>
                <a:t>+ 2xa</a:t>
              </a:r>
              <a:endParaRPr lang="de-DE" sz="2400" baseline="30000" dirty="0">
                <a:latin typeface="Calibri" charset="0"/>
              </a:endParaRPr>
            </a:p>
          </p:txBody>
        </p:sp>
        <p:sp>
          <p:nvSpPr>
            <p:cNvPr id="6" name="Textfeld 5"/>
            <p:cNvSpPr txBox="1">
              <a:spLocks/>
            </p:cNvSpPr>
            <p:nvPr/>
          </p:nvSpPr>
          <p:spPr>
            <a:xfrm>
              <a:off x="683568" y="2276872"/>
              <a:ext cx="1440079" cy="1440000"/>
            </a:xfrm>
            <a:prstGeom prst="rect">
              <a:avLst/>
            </a:prstGeom>
            <a:ln/>
            <a:effectLst/>
          </p:spPr>
          <p:style>
            <a:lnRef idx="1">
              <a:schemeClr val="accent2"/>
            </a:lnRef>
            <a:fillRef idx="2">
              <a:schemeClr val="accent2"/>
            </a:fillRef>
            <a:effectRef idx="1">
              <a:schemeClr val="accent2"/>
            </a:effectRef>
            <a:fontRef idx="minor">
              <a:schemeClr val="dk1"/>
            </a:fontRef>
          </p:style>
          <p:txBody>
            <a:bodyPr anchor="ctr"/>
            <a:lstStyle/>
            <a:p>
              <a:pPr algn="ctr">
                <a:defRPr/>
              </a:pPr>
              <a:r>
                <a:rPr lang="de-DE" sz="2400" dirty="0">
                  <a:latin typeface="Calibri" charset="0"/>
                </a:rPr>
                <a:t>(</a:t>
              </a:r>
              <a:r>
                <a:rPr lang="de-DE" sz="2400" dirty="0" err="1">
                  <a:latin typeface="Calibri" charset="0"/>
                </a:rPr>
                <a:t>x+a</a:t>
              </a:r>
              <a:r>
                <a:rPr lang="de-DE" sz="2400" dirty="0">
                  <a:latin typeface="Calibri" charset="0"/>
                </a:rPr>
                <a:t>)</a:t>
              </a:r>
              <a:r>
                <a:rPr lang="de-DE" sz="2400" baseline="30000" dirty="0">
                  <a:latin typeface="Calibri" charset="0"/>
                </a:rPr>
                <a:t>2</a:t>
              </a:r>
            </a:p>
          </p:txBody>
        </p:sp>
      </p:grpSp>
      <p:grpSp>
        <p:nvGrpSpPr>
          <p:cNvPr id="7" name="Gruppierung 19"/>
          <p:cNvGrpSpPr>
            <a:grpSpLocks/>
          </p:cNvGrpSpPr>
          <p:nvPr/>
        </p:nvGrpSpPr>
        <p:grpSpPr bwMode="auto">
          <a:xfrm>
            <a:off x="5148263" y="4292600"/>
            <a:ext cx="2879725" cy="1439863"/>
            <a:chOff x="683568" y="2276872"/>
            <a:chExt cx="2880160" cy="1440000"/>
          </a:xfrm>
        </p:grpSpPr>
        <p:sp>
          <p:nvSpPr>
            <p:cNvPr id="8" name="Textfeld 7"/>
            <p:cNvSpPr txBox="1">
              <a:spLocks/>
            </p:cNvSpPr>
            <p:nvPr/>
          </p:nvSpPr>
          <p:spPr>
            <a:xfrm>
              <a:off x="2123647" y="2276872"/>
              <a:ext cx="1440081" cy="1440000"/>
            </a:xfrm>
            <a:prstGeom prst="rect">
              <a:avLst/>
            </a:prstGeom>
            <a:ln/>
            <a:effectLst/>
          </p:spPr>
          <p:style>
            <a:lnRef idx="1">
              <a:schemeClr val="accent2"/>
            </a:lnRef>
            <a:fillRef idx="2">
              <a:schemeClr val="accent2"/>
            </a:fillRef>
            <a:effectRef idx="1">
              <a:schemeClr val="accent2"/>
            </a:effectRef>
            <a:fontRef idx="minor">
              <a:schemeClr val="dk1"/>
            </a:fontRef>
          </p:style>
          <p:txBody>
            <a:bodyPr anchor="ctr"/>
            <a:lstStyle/>
            <a:p>
              <a:pPr algn="ctr">
                <a:defRPr/>
              </a:pPr>
              <a:r>
                <a:rPr lang="de-DE" sz="2400" dirty="0">
                  <a:latin typeface="Calibri" charset="0"/>
                </a:rPr>
                <a:t>(x+2a)</a:t>
              </a:r>
              <a:r>
                <a:rPr lang="de-DE" sz="2400" baseline="30000" dirty="0">
                  <a:latin typeface="Calibri" charset="0"/>
                </a:rPr>
                <a:t>2</a:t>
              </a:r>
            </a:p>
          </p:txBody>
        </p:sp>
        <p:sp>
          <p:nvSpPr>
            <p:cNvPr id="9" name="Textfeld 8"/>
            <p:cNvSpPr txBox="1">
              <a:spLocks/>
            </p:cNvSpPr>
            <p:nvPr/>
          </p:nvSpPr>
          <p:spPr>
            <a:xfrm>
              <a:off x="683568" y="2276872"/>
              <a:ext cx="1440079" cy="1440000"/>
            </a:xfrm>
            <a:prstGeom prst="rect">
              <a:avLst/>
            </a:prstGeom>
            <a:ln/>
            <a:effectLst/>
          </p:spPr>
          <p:style>
            <a:lnRef idx="1">
              <a:schemeClr val="accent2"/>
            </a:lnRef>
            <a:fillRef idx="2">
              <a:schemeClr val="accent2"/>
            </a:fillRef>
            <a:effectRef idx="1">
              <a:schemeClr val="accent2"/>
            </a:effectRef>
            <a:fontRef idx="minor">
              <a:schemeClr val="dk1"/>
            </a:fontRef>
          </p:style>
          <p:txBody>
            <a:bodyPr anchor="ctr"/>
            <a:lstStyle/>
            <a:p>
              <a:pPr algn="ctr">
                <a:defRPr/>
              </a:pPr>
              <a:r>
                <a:rPr lang="de-DE" sz="2400" dirty="0">
                  <a:latin typeface="Calibri" charset="0"/>
                </a:rPr>
                <a:t>x(</a:t>
              </a:r>
              <a:r>
                <a:rPr lang="de-DE" sz="2400" dirty="0" err="1">
                  <a:latin typeface="Calibri" charset="0"/>
                </a:rPr>
                <a:t>x+a</a:t>
              </a:r>
              <a:r>
                <a:rPr lang="de-DE" sz="2400" dirty="0">
                  <a:latin typeface="Calibri" charset="0"/>
                </a:rPr>
                <a:t>)</a:t>
              </a:r>
              <a:endParaRPr lang="de-DE" sz="2400" baseline="30000" dirty="0">
                <a:latin typeface="Calibri" charset="0"/>
              </a:endParaRPr>
            </a:p>
          </p:txBody>
        </p:sp>
      </p:grpSp>
      <p:grpSp>
        <p:nvGrpSpPr>
          <p:cNvPr id="10" name="Gruppierung 22"/>
          <p:cNvGrpSpPr>
            <a:grpSpLocks/>
          </p:cNvGrpSpPr>
          <p:nvPr/>
        </p:nvGrpSpPr>
        <p:grpSpPr bwMode="auto">
          <a:xfrm rot="398938">
            <a:off x="1476375" y="4437063"/>
            <a:ext cx="2879725" cy="1439862"/>
            <a:chOff x="683568" y="2276872"/>
            <a:chExt cx="2880160" cy="1440000"/>
          </a:xfrm>
        </p:grpSpPr>
        <p:sp>
          <p:nvSpPr>
            <p:cNvPr id="11" name="Textfeld 10"/>
            <p:cNvSpPr txBox="1">
              <a:spLocks/>
            </p:cNvSpPr>
            <p:nvPr/>
          </p:nvSpPr>
          <p:spPr>
            <a:xfrm>
              <a:off x="2118903" y="2276612"/>
              <a:ext cx="1440079" cy="1440000"/>
            </a:xfrm>
            <a:prstGeom prst="rect">
              <a:avLst/>
            </a:prstGeom>
            <a:ln/>
            <a:effectLst/>
          </p:spPr>
          <p:style>
            <a:lnRef idx="1">
              <a:schemeClr val="accent2"/>
            </a:lnRef>
            <a:fillRef idx="2">
              <a:schemeClr val="accent2"/>
            </a:fillRef>
            <a:effectRef idx="1">
              <a:schemeClr val="accent2"/>
            </a:effectRef>
            <a:fontRef idx="minor">
              <a:schemeClr val="dk1"/>
            </a:fontRef>
          </p:style>
          <p:txBody>
            <a:bodyPr anchor="ctr"/>
            <a:lstStyle/>
            <a:p>
              <a:pPr algn="ctr">
                <a:defRPr/>
              </a:pPr>
              <a:r>
                <a:rPr lang="de-DE" sz="2400" dirty="0">
                  <a:latin typeface="Calibri" charset="0"/>
                </a:rPr>
                <a:t>x</a:t>
              </a:r>
              <a:r>
                <a:rPr lang="de-DE" sz="2400" baseline="30000" dirty="0">
                  <a:latin typeface="Calibri" charset="0"/>
                </a:rPr>
                <a:t>2</a:t>
              </a:r>
              <a:r>
                <a:rPr lang="de-DE" sz="2400" dirty="0">
                  <a:latin typeface="Calibri" charset="0"/>
                </a:rPr>
                <a:t>+a</a:t>
              </a:r>
              <a:r>
                <a:rPr lang="de-DE" sz="2400" baseline="30000" dirty="0">
                  <a:latin typeface="Calibri" charset="0"/>
                </a:rPr>
                <a:t>2</a:t>
              </a:r>
            </a:p>
          </p:txBody>
        </p:sp>
        <p:sp>
          <p:nvSpPr>
            <p:cNvPr id="12" name="Textfeld 11"/>
            <p:cNvSpPr txBox="1">
              <a:spLocks/>
            </p:cNvSpPr>
            <p:nvPr/>
          </p:nvSpPr>
          <p:spPr>
            <a:xfrm>
              <a:off x="683399" y="2276106"/>
              <a:ext cx="1440079" cy="1440001"/>
            </a:xfrm>
            <a:prstGeom prst="rect">
              <a:avLst/>
            </a:prstGeom>
            <a:ln/>
            <a:effectLst/>
          </p:spPr>
          <p:style>
            <a:lnRef idx="1">
              <a:schemeClr val="accent2"/>
            </a:lnRef>
            <a:fillRef idx="2">
              <a:schemeClr val="accent2"/>
            </a:fillRef>
            <a:effectRef idx="1">
              <a:schemeClr val="accent2"/>
            </a:effectRef>
            <a:fontRef idx="minor">
              <a:schemeClr val="dk1"/>
            </a:fontRef>
          </p:style>
          <p:txBody>
            <a:bodyPr anchor="ctr"/>
            <a:lstStyle/>
            <a:p>
              <a:pPr algn="ctr">
                <a:defRPr/>
              </a:pPr>
              <a:r>
                <a:rPr lang="de-DE" sz="2400" dirty="0">
                  <a:latin typeface="Calibri" charset="0"/>
                </a:rPr>
                <a:t>x(x+2a)</a:t>
              </a:r>
              <a:endParaRPr lang="de-DE" sz="2400" baseline="30000" dirty="0">
                <a:latin typeface="Calibri" charset="0"/>
              </a:endParaRPr>
            </a:p>
          </p:txBody>
        </p:sp>
      </p:grpSp>
      <p:grpSp>
        <p:nvGrpSpPr>
          <p:cNvPr id="13" name="Gruppierung 25"/>
          <p:cNvGrpSpPr>
            <a:grpSpLocks/>
          </p:cNvGrpSpPr>
          <p:nvPr/>
        </p:nvGrpSpPr>
        <p:grpSpPr bwMode="auto">
          <a:xfrm rot="-343279">
            <a:off x="5876149" y="2065207"/>
            <a:ext cx="2879725" cy="1439863"/>
            <a:chOff x="683568" y="2276872"/>
            <a:chExt cx="2880160" cy="1440000"/>
          </a:xfrm>
        </p:grpSpPr>
        <p:sp>
          <p:nvSpPr>
            <p:cNvPr id="14" name="Textfeld 13"/>
            <p:cNvSpPr txBox="1">
              <a:spLocks/>
            </p:cNvSpPr>
            <p:nvPr/>
          </p:nvSpPr>
          <p:spPr>
            <a:xfrm>
              <a:off x="2119760" y="2272030"/>
              <a:ext cx="1440081" cy="1440000"/>
            </a:xfrm>
            <a:prstGeom prst="rect">
              <a:avLst/>
            </a:prstGeom>
            <a:ln/>
            <a:effectLst/>
          </p:spPr>
          <p:style>
            <a:lnRef idx="1">
              <a:schemeClr val="accent2"/>
            </a:lnRef>
            <a:fillRef idx="2">
              <a:schemeClr val="accent2"/>
            </a:fillRef>
            <a:effectRef idx="1">
              <a:schemeClr val="accent2"/>
            </a:effectRef>
            <a:fontRef idx="minor">
              <a:schemeClr val="dk1"/>
            </a:fontRef>
          </p:style>
          <p:txBody>
            <a:bodyPr anchor="ctr"/>
            <a:lstStyle/>
            <a:p>
              <a:pPr algn="ctr">
                <a:defRPr/>
              </a:pPr>
              <a:r>
                <a:rPr lang="de-DE" sz="2000" dirty="0">
                  <a:latin typeface="Calibri" charset="0"/>
                </a:rPr>
                <a:t>x</a:t>
              </a:r>
              <a:r>
                <a:rPr lang="de-DE" sz="2000" baseline="30000" dirty="0">
                  <a:latin typeface="Calibri" charset="0"/>
                </a:rPr>
                <a:t>2</a:t>
              </a:r>
              <a:r>
                <a:rPr lang="de-DE" sz="2000" dirty="0">
                  <a:latin typeface="Calibri" charset="0"/>
                </a:rPr>
                <a:t>+2xa+a</a:t>
              </a:r>
              <a:r>
                <a:rPr lang="de-DE" sz="2000" baseline="30000" dirty="0">
                  <a:latin typeface="Calibri" charset="0"/>
                </a:rPr>
                <a:t>2</a:t>
              </a:r>
            </a:p>
          </p:txBody>
        </p:sp>
        <p:sp>
          <p:nvSpPr>
            <p:cNvPr id="15" name="Textfeld 14"/>
            <p:cNvSpPr txBox="1">
              <a:spLocks/>
            </p:cNvSpPr>
            <p:nvPr/>
          </p:nvSpPr>
          <p:spPr>
            <a:xfrm>
              <a:off x="683192" y="2276501"/>
              <a:ext cx="1440081" cy="1439999"/>
            </a:xfrm>
            <a:prstGeom prst="rect">
              <a:avLst/>
            </a:prstGeom>
            <a:ln/>
            <a:effectLst/>
          </p:spPr>
          <p:style>
            <a:lnRef idx="1">
              <a:schemeClr val="accent2"/>
            </a:lnRef>
            <a:fillRef idx="2">
              <a:schemeClr val="accent2"/>
            </a:fillRef>
            <a:effectRef idx="1">
              <a:schemeClr val="accent2"/>
            </a:effectRef>
            <a:fontRef idx="minor">
              <a:schemeClr val="dk1"/>
            </a:fontRef>
          </p:style>
          <p:txBody>
            <a:bodyPr anchor="ctr"/>
            <a:lstStyle/>
            <a:p>
              <a:pPr algn="ctr">
                <a:defRPr/>
              </a:pPr>
              <a:r>
                <a:rPr lang="de-DE" dirty="0">
                  <a:latin typeface="Calibri" charset="0"/>
                </a:rPr>
                <a:t>x</a:t>
              </a:r>
              <a:r>
                <a:rPr lang="de-DE" baseline="30000" dirty="0">
                  <a:latin typeface="Calibri" charset="0"/>
                </a:rPr>
                <a:t>2</a:t>
              </a:r>
              <a:r>
                <a:rPr lang="de-DE" dirty="0">
                  <a:latin typeface="Calibri" charset="0"/>
                </a:rPr>
                <a:t>+4xa+4a</a:t>
              </a:r>
              <a:r>
                <a:rPr lang="de-DE" baseline="30000" dirty="0">
                  <a:latin typeface="Calibri" charset="0"/>
                </a:rPr>
                <a:t>2</a:t>
              </a:r>
            </a:p>
          </p:txBody>
        </p:sp>
      </p:grpSp>
      <p:sp>
        <p:nvSpPr>
          <p:cNvPr id="2" name="Titel 1"/>
          <p:cNvSpPr>
            <a:spLocks noGrp="1"/>
          </p:cNvSpPr>
          <p:nvPr>
            <p:ph type="title"/>
          </p:nvPr>
        </p:nvSpPr>
        <p:spPr/>
        <p:txBody>
          <a:bodyPr>
            <a:normAutofit fontScale="90000"/>
          </a:bodyPr>
          <a:lstStyle/>
          <a:p>
            <a:r>
              <a:rPr lang="de-DE" dirty="0" smtClean="0">
                <a:solidFill>
                  <a:schemeClr val="tx2"/>
                </a:solidFill>
                <a:ea typeface="ＭＳ Ｐゴシック" pitchFamily="34" charset="-128"/>
              </a:rPr>
              <a:t>Auch Dominospiele können „Bunte Hunde“ sein</a:t>
            </a:r>
            <a:endParaRPr lang="de-DE" dirty="0">
              <a:solidFill>
                <a:schemeClr val="tx2"/>
              </a:solidFill>
            </a:endParaRPr>
          </a:p>
        </p:txBody>
      </p:sp>
    </p:spTree>
    <p:extLst>
      <p:ext uri="{BB962C8B-B14F-4D97-AF65-F5344CB8AC3E}">
        <p14:creationId xmlns:p14="http://schemas.microsoft.com/office/powerpoint/2010/main" val="39447672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hteck 12"/>
          <p:cNvSpPr/>
          <p:nvPr/>
        </p:nvSpPr>
        <p:spPr bwMode="auto">
          <a:xfrm>
            <a:off x="-174567" y="836712"/>
            <a:ext cx="4962591" cy="4104456"/>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8" name="Rechteck 7"/>
          <p:cNvSpPr/>
          <p:nvPr/>
        </p:nvSpPr>
        <p:spPr bwMode="auto">
          <a:xfrm>
            <a:off x="725777" y="2060848"/>
            <a:ext cx="3456384" cy="1087671"/>
          </a:xfrm>
          <a:prstGeom prst="rect">
            <a:avLst/>
          </a:prstGeom>
          <a:solidFill>
            <a:srgbClr val="327A86"/>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4" name="Text Box 3"/>
          <p:cNvSpPr txBox="1">
            <a:spLocks noChangeArrowheads="1"/>
          </p:cNvSpPr>
          <p:nvPr/>
        </p:nvSpPr>
        <p:spPr bwMode="auto">
          <a:xfrm>
            <a:off x="683568" y="6464369"/>
            <a:ext cx="8040425" cy="276999"/>
          </a:xfrm>
          <a:prstGeom prst="rect">
            <a:avLst/>
          </a:prstGeom>
          <a:solidFill>
            <a:schemeClr val="bg1"/>
          </a:solidFill>
          <a:ln w="9525" algn="ctr">
            <a:noFill/>
            <a:miter lim="800000"/>
            <a:headEnd/>
            <a:tailEnd/>
          </a:ln>
        </p:spPr>
        <p:txBody>
          <a:bodyPr wrap="square">
            <a:spAutoFit/>
          </a:bodyPr>
          <a:lstStyle/>
          <a:p>
            <a:r>
              <a:rPr lang="de-DE" sz="1200" dirty="0" smtClean="0">
                <a:solidFill>
                  <a:schemeClr val="tx2"/>
                </a:solidFill>
                <a:latin typeface="Calibri" panose="020F0502020204030204" pitchFamily="34" charset="0"/>
              </a:rPr>
              <a:t>Nach einer Schulbuchaufgabe aus: </a:t>
            </a:r>
            <a:r>
              <a:rPr lang="de-DE" sz="1200" dirty="0" smtClean="0">
                <a:latin typeface="Calibri" panose="020F0502020204030204" pitchFamily="34" charset="0"/>
              </a:rPr>
              <a:t>Schütte</a:t>
            </a:r>
            <a:r>
              <a:rPr lang="de-DE" sz="1200" dirty="0">
                <a:latin typeface="Calibri" panose="020F0502020204030204" pitchFamily="34" charset="0"/>
              </a:rPr>
              <a:t>, S. (2005) (Hrsg.): Die Matheprofis 3. Donauwörth: </a:t>
            </a:r>
            <a:r>
              <a:rPr lang="de-DE" sz="1200" dirty="0" err="1">
                <a:latin typeface="Calibri" panose="020F0502020204030204" pitchFamily="34" charset="0"/>
              </a:rPr>
              <a:t>Oldenbourg</a:t>
            </a:r>
            <a:r>
              <a:rPr lang="de-DE" sz="1200" dirty="0">
                <a:latin typeface="Calibri" panose="020F0502020204030204" pitchFamily="34" charset="0"/>
              </a:rPr>
              <a:t>. </a:t>
            </a:r>
            <a:endParaRPr lang="de-DE" sz="1200" dirty="0">
              <a:solidFill>
                <a:schemeClr val="tx2"/>
              </a:solidFill>
              <a:latin typeface="Calibri" panose="020F0502020204030204" pitchFamily="34" charset="0"/>
            </a:endParaRPr>
          </a:p>
        </p:txBody>
      </p:sp>
      <p:sp>
        <p:nvSpPr>
          <p:cNvPr id="5" name="Rectangle 4"/>
          <p:cNvSpPr>
            <a:spLocks noChangeArrowheads="1"/>
          </p:cNvSpPr>
          <p:nvPr/>
        </p:nvSpPr>
        <p:spPr bwMode="auto">
          <a:xfrm>
            <a:off x="6017684" y="1844824"/>
            <a:ext cx="3240087" cy="2413000"/>
          </a:xfrm>
          <a:prstGeom prst="rect">
            <a:avLst/>
          </a:prstGeom>
          <a:noFill/>
          <a:ln w="9525">
            <a:noFill/>
            <a:miter lim="800000"/>
            <a:headEnd/>
            <a:tailEnd/>
          </a:ln>
        </p:spPr>
        <p:txBody>
          <a:bodyPr/>
          <a:lstStyle/>
          <a:p>
            <a:pPr>
              <a:lnSpc>
                <a:spcPct val="80000"/>
              </a:lnSpc>
              <a:spcBef>
                <a:spcPct val="20000"/>
              </a:spcBef>
            </a:pPr>
            <a:r>
              <a:rPr lang="de-DE" sz="2800" b="1" dirty="0">
                <a:latin typeface="Calibri" pitchFamily="34" charset="0"/>
              </a:rPr>
              <a:t>Was wird hier entdeckt?</a:t>
            </a:r>
          </a:p>
          <a:p>
            <a:pPr>
              <a:lnSpc>
                <a:spcPct val="80000"/>
              </a:lnSpc>
              <a:spcBef>
                <a:spcPct val="20000"/>
              </a:spcBef>
            </a:pPr>
            <a:endParaRPr lang="de-DE" sz="2800" b="1" dirty="0">
              <a:latin typeface="Calibri" pitchFamily="34" charset="0"/>
            </a:endParaRPr>
          </a:p>
          <a:p>
            <a:pPr>
              <a:lnSpc>
                <a:spcPct val="80000"/>
              </a:lnSpc>
              <a:spcBef>
                <a:spcPct val="20000"/>
              </a:spcBef>
            </a:pPr>
            <a:r>
              <a:rPr lang="de-DE" sz="2800" b="1" dirty="0">
                <a:latin typeface="Calibri" pitchFamily="34" charset="0"/>
              </a:rPr>
              <a:t>Was wird hier geübt? </a:t>
            </a:r>
          </a:p>
        </p:txBody>
      </p:sp>
      <p:sp>
        <p:nvSpPr>
          <p:cNvPr id="2" name="Textfeld 1"/>
          <p:cNvSpPr txBox="1"/>
          <p:nvPr/>
        </p:nvSpPr>
        <p:spPr>
          <a:xfrm>
            <a:off x="869793" y="2132856"/>
            <a:ext cx="792088" cy="1015663"/>
          </a:xfrm>
          <a:prstGeom prst="rect">
            <a:avLst/>
          </a:prstGeom>
          <a:noFill/>
        </p:spPr>
        <p:txBody>
          <a:bodyPr wrap="square" rtlCol="0">
            <a:spAutoFit/>
          </a:bodyPr>
          <a:lstStyle/>
          <a:p>
            <a:pPr algn="r"/>
            <a:r>
              <a:rPr lang="de-DE" sz="2000" dirty="0" smtClean="0">
                <a:solidFill>
                  <a:schemeClr val="bg1"/>
                </a:solidFill>
                <a:latin typeface="Calibri" panose="020F0502020204030204" pitchFamily="34" charset="0"/>
              </a:rPr>
              <a:t>212</a:t>
            </a:r>
          </a:p>
          <a:p>
            <a:pPr algn="r"/>
            <a:r>
              <a:rPr lang="de-DE" sz="2000" u="sng" dirty="0" smtClean="0">
                <a:solidFill>
                  <a:schemeClr val="bg1"/>
                </a:solidFill>
                <a:latin typeface="Calibri" panose="020F0502020204030204" pitchFamily="34" charset="0"/>
              </a:rPr>
              <a:t>- 121</a:t>
            </a:r>
          </a:p>
          <a:p>
            <a:pPr algn="r"/>
            <a:r>
              <a:rPr lang="de-DE" sz="2000" u="sng" dirty="0" smtClean="0">
                <a:solidFill>
                  <a:schemeClr val="bg1"/>
                </a:solidFill>
                <a:latin typeface="Calibri" panose="020F0502020204030204" pitchFamily="34" charset="0"/>
              </a:rPr>
              <a:t>____</a:t>
            </a:r>
            <a:endParaRPr lang="de-DE" sz="2000" u="sng" dirty="0">
              <a:solidFill>
                <a:schemeClr val="bg1"/>
              </a:solidFill>
              <a:latin typeface="Calibri" panose="020F0502020204030204" pitchFamily="34" charset="0"/>
            </a:endParaRPr>
          </a:p>
        </p:txBody>
      </p:sp>
      <p:sp>
        <p:nvSpPr>
          <p:cNvPr id="6" name="Textfeld 5"/>
          <p:cNvSpPr txBox="1"/>
          <p:nvPr/>
        </p:nvSpPr>
        <p:spPr>
          <a:xfrm>
            <a:off x="2021921" y="2132856"/>
            <a:ext cx="792088" cy="1015663"/>
          </a:xfrm>
          <a:prstGeom prst="rect">
            <a:avLst/>
          </a:prstGeom>
          <a:noFill/>
        </p:spPr>
        <p:txBody>
          <a:bodyPr wrap="square" rtlCol="0">
            <a:spAutoFit/>
          </a:bodyPr>
          <a:lstStyle/>
          <a:p>
            <a:pPr algn="r"/>
            <a:r>
              <a:rPr lang="de-DE" sz="2000" dirty="0" smtClean="0">
                <a:solidFill>
                  <a:schemeClr val="bg1"/>
                </a:solidFill>
                <a:latin typeface="Calibri" panose="020F0502020204030204" pitchFamily="34" charset="0"/>
              </a:rPr>
              <a:t>525</a:t>
            </a:r>
          </a:p>
          <a:p>
            <a:pPr algn="r"/>
            <a:r>
              <a:rPr lang="de-DE" sz="2000" u="sng" dirty="0" smtClean="0">
                <a:solidFill>
                  <a:schemeClr val="bg1"/>
                </a:solidFill>
                <a:latin typeface="Calibri" panose="020F0502020204030204" pitchFamily="34" charset="0"/>
              </a:rPr>
              <a:t>- 252</a:t>
            </a:r>
          </a:p>
          <a:p>
            <a:pPr algn="r"/>
            <a:r>
              <a:rPr lang="de-DE" sz="2000" u="sng" dirty="0" smtClean="0">
                <a:solidFill>
                  <a:schemeClr val="bg1"/>
                </a:solidFill>
                <a:latin typeface="Calibri" panose="020F0502020204030204" pitchFamily="34" charset="0"/>
              </a:rPr>
              <a:t>____</a:t>
            </a:r>
            <a:endParaRPr lang="de-DE" sz="2000" u="sng" dirty="0">
              <a:solidFill>
                <a:schemeClr val="bg1"/>
              </a:solidFill>
              <a:latin typeface="Calibri" panose="020F0502020204030204" pitchFamily="34" charset="0"/>
            </a:endParaRPr>
          </a:p>
        </p:txBody>
      </p:sp>
      <p:sp>
        <p:nvSpPr>
          <p:cNvPr id="7" name="Textfeld 6"/>
          <p:cNvSpPr txBox="1"/>
          <p:nvPr/>
        </p:nvSpPr>
        <p:spPr>
          <a:xfrm>
            <a:off x="3102041" y="2132856"/>
            <a:ext cx="792088" cy="1015663"/>
          </a:xfrm>
          <a:prstGeom prst="rect">
            <a:avLst/>
          </a:prstGeom>
          <a:noFill/>
        </p:spPr>
        <p:txBody>
          <a:bodyPr wrap="square" rtlCol="0">
            <a:spAutoFit/>
          </a:bodyPr>
          <a:lstStyle/>
          <a:p>
            <a:pPr algn="r"/>
            <a:r>
              <a:rPr lang="de-DE" sz="2000" dirty="0" smtClean="0">
                <a:solidFill>
                  <a:schemeClr val="bg1"/>
                </a:solidFill>
                <a:latin typeface="Calibri" panose="020F0502020204030204" pitchFamily="34" charset="0"/>
              </a:rPr>
              <a:t>737</a:t>
            </a:r>
          </a:p>
          <a:p>
            <a:pPr algn="r"/>
            <a:r>
              <a:rPr lang="de-DE" sz="2000" u="sng" dirty="0" smtClean="0">
                <a:solidFill>
                  <a:schemeClr val="bg1"/>
                </a:solidFill>
                <a:latin typeface="Calibri" panose="020F0502020204030204" pitchFamily="34" charset="0"/>
              </a:rPr>
              <a:t>- 373</a:t>
            </a:r>
          </a:p>
          <a:p>
            <a:pPr algn="r"/>
            <a:r>
              <a:rPr lang="de-DE" sz="2000" u="sng" dirty="0" smtClean="0">
                <a:solidFill>
                  <a:schemeClr val="bg1"/>
                </a:solidFill>
                <a:latin typeface="Calibri" panose="020F0502020204030204" pitchFamily="34" charset="0"/>
              </a:rPr>
              <a:t>____</a:t>
            </a:r>
            <a:endParaRPr lang="de-DE" sz="2000" u="sng" dirty="0">
              <a:solidFill>
                <a:schemeClr val="bg1"/>
              </a:solidFill>
              <a:latin typeface="Calibri" panose="020F0502020204030204" pitchFamily="34" charset="0"/>
            </a:endParaRPr>
          </a:p>
        </p:txBody>
      </p:sp>
      <p:sp>
        <p:nvSpPr>
          <p:cNvPr id="9" name="Textfeld 8"/>
          <p:cNvSpPr txBox="1"/>
          <p:nvPr/>
        </p:nvSpPr>
        <p:spPr>
          <a:xfrm>
            <a:off x="725776" y="980728"/>
            <a:ext cx="4278271" cy="1015663"/>
          </a:xfrm>
          <a:prstGeom prst="rect">
            <a:avLst/>
          </a:prstGeom>
          <a:noFill/>
        </p:spPr>
        <p:txBody>
          <a:bodyPr wrap="square" rtlCol="0">
            <a:spAutoFit/>
          </a:bodyPr>
          <a:lstStyle/>
          <a:p>
            <a:r>
              <a:rPr lang="de-DE" sz="2000" dirty="0" smtClean="0">
                <a:latin typeface="Calibri" panose="020F0502020204030204" pitchFamily="34" charset="0"/>
              </a:rPr>
              <a:t>Diese Zahlen nennt man auch „IRI“-Zahlen, weil die Ziffern an der ersten und letzten Stelle gleich sind. </a:t>
            </a:r>
            <a:endParaRPr lang="de-DE" sz="2000" dirty="0">
              <a:latin typeface="Calibri" panose="020F0502020204030204" pitchFamily="34" charset="0"/>
            </a:endParaRPr>
          </a:p>
        </p:txBody>
      </p:sp>
      <p:sp>
        <p:nvSpPr>
          <p:cNvPr id="10" name="Textfeld 9"/>
          <p:cNvSpPr txBox="1"/>
          <p:nvPr/>
        </p:nvSpPr>
        <p:spPr>
          <a:xfrm>
            <a:off x="725775" y="3429000"/>
            <a:ext cx="4278271" cy="1323439"/>
          </a:xfrm>
          <a:prstGeom prst="rect">
            <a:avLst/>
          </a:prstGeom>
          <a:noFill/>
        </p:spPr>
        <p:txBody>
          <a:bodyPr wrap="square" rtlCol="0">
            <a:spAutoFit/>
          </a:bodyPr>
          <a:lstStyle/>
          <a:p>
            <a:r>
              <a:rPr lang="de-DE" sz="2000" dirty="0" smtClean="0">
                <a:latin typeface="Calibri" panose="020F0502020204030204" pitchFamily="34" charset="0"/>
              </a:rPr>
              <a:t>Überlege dir noch weitere solche Aufgaben und berechne. </a:t>
            </a:r>
          </a:p>
          <a:p>
            <a:endParaRPr lang="de-DE" sz="2000" dirty="0">
              <a:latin typeface="Calibri" panose="020F0502020204030204" pitchFamily="34" charset="0"/>
            </a:endParaRPr>
          </a:p>
          <a:p>
            <a:r>
              <a:rPr lang="de-DE" sz="2000" dirty="0" smtClean="0">
                <a:latin typeface="Calibri" panose="020F0502020204030204" pitchFamily="34" charset="0"/>
              </a:rPr>
              <a:t>Was fällt dir auf?</a:t>
            </a:r>
            <a:endParaRPr lang="de-DE" sz="2000" dirty="0">
              <a:latin typeface="Calibri" panose="020F0502020204030204" pitchFamily="34" charset="0"/>
            </a:endParaRPr>
          </a:p>
        </p:txBody>
      </p:sp>
    </p:spTree>
    <p:extLst>
      <p:ext uri="{BB962C8B-B14F-4D97-AF65-F5344CB8AC3E}">
        <p14:creationId xmlns:p14="http://schemas.microsoft.com/office/powerpoint/2010/main" val="1397174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2"/>
          <p:cNvGraphicFramePr>
            <a:graphicFrameLocks noChangeAspect="1"/>
          </p:cNvGraphicFramePr>
          <p:nvPr>
            <p:extLst>
              <p:ext uri="{D42A27DB-BD31-4B8C-83A1-F6EECF244321}">
                <p14:modId xmlns:p14="http://schemas.microsoft.com/office/powerpoint/2010/main" val="2083133738"/>
              </p:ext>
            </p:extLst>
          </p:nvPr>
        </p:nvGraphicFramePr>
        <p:xfrm>
          <a:off x="2043752" y="2338144"/>
          <a:ext cx="5264150" cy="1511300"/>
        </p:xfrm>
        <a:graphic>
          <a:graphicData uri="http://schemas.openxmlformats.org/presentationml/2006/ole">
            <mc:AlternateContent xmlns:mc="http://schemas.openxmlformats.org/markup-compatibility/2006">
              <mc:Choice xmlns:v="urn:schemas-microsoft-com:vml" Requires="v">
                <p:oleObj spid="_x0000_s1208" name="Image" r:id="rId4" imgW="7644444" imgH="5993651" progId="Photoshop.Image.9">
                  <p:embed/>
                </p:oleObj>
              </mc:Choice>
              <mc:Fallback>
                <p:oleObj name="Image" r:id="rId4" imgW="7644444" imgH="5993651" progId="Photoshop.Image.9">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b="63359"/>
                      <a:stretch>
                        <a:fillRect/>
                      </a:stretch>
                    </p:blipFill>
                    <p:spPr bwMode="auto">
                      <a:xfrm>
                        <a:off x="2043752" y="2338144"/>
                        <a:ext cx="526415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3"/>
          <p:cNvGraphicFramePr>
            <a:graphicFrameLocks noChangeAspect="1"/>
          </p:cNvGraphicFramePr>
          <p:nvPr>
            <p:extLst>
              <p:ext uri="{D42A27DB-BD31-4B8C-83A1-F6EECF244321}">
                <p14:modId xmlns:p14="http://schemas.microsoft.com/office/powerpoint/2010/main" val="1331009270"/>
              </p:ext>
            </p:extLst>
          </p:nvPr>
        </p:nvGraphicFramePr>
        <p:xfrm>
          <a:off x="1907704" y="4341266"/>
          <a:ext cx="4897437" cy="1824038"/>
        </p:xfrm>
        <a:graphic>
          <a:graphicData uri="http://schemas.openxmlformats.org/presentationml/2006/ole">
            <mc:AlternateContent xmlns:mc="http://schemas.openxmlformats.org/markup-compatibility/2006">
              <mc:Choice xmlns:v="urn:schemas-microsoft-com:vml" Requires="v">
                <p:oleObj spid="_x0000_s1209" name="Image" r:id="rId6" imgW="7644444" imgH="5993651" progId="Photoshop.Image.9">
                  <p:embed/>
                </p:oleObj>
              </mc:Choice>
              <mc:Fallback>
                <p:oleObj name="Image" r:id="rId6" imgW="7644444" imgH="5993651" progId="Photoshop.Image.9">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t="49832" b="2690"/>
                      <a:stretch>
                        <a:fillRect/>
                      </a:stretch>
                    </p:blipFill>
                    <p:spPr bwMode="auto">
                      <a:xfrm>
                        <a:off x="1907704" y="4341266"/>
                        <a:ext cx="4897437" cy="182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el 1"/>
          <p:cNvSpPr>
            <a:spLocks noGrp="1"/>
          </p:cNvSpPr>
          <p:nvPr>
            <p:ph type="title"/>
          </p:nvPr>
        </p:nvSpPr>
        <p:spPr/>
        <p:txBody>
          <a:bodyPr>
            <a:normAutofit fontScale="90000"/>
          </a:bodyPr>
          <a:lstStyle/>
          <a:p>
            <a:r>
              <a:rPr lang="de-DE">
                <a:latin typeface="Calibri" charset="0"/>
              </a:rPr>
              <a:t>Ergebnisse „</a:t>
            </a:r>
            <a:r>
              <a:rPr lang="de-DE">
                <a:latin typeface="Calibri" charset="0"/>
              </a:rPr>
              <a:t>IRI-Aufgabe</a:t>
            </a:r>
            <a:r>
              <a:rPr lang="de-DE" smtClean="0">
                <a:latin typeface="Calibri" charset="0"/>
              </a:rPr>
              <a:t>“</a:t>
            </a:r>
            <a:endParaRPr lang="de-DE"/>
          </a:p>
        </p:txBody>
      </p:sp>
    </p:spTree>
    <p:extLst>
      <p:ext uri="{BB962C8B-B14F-4D97-AF65-F5344CB8AC3E}">
        <p14:creationId xmlns:p14="http://schemas.microsoft.com/office/powerpoint/2010/main" val="2145116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marL="342900">
              <a:lnSpc>
                <a:spcPct val="110000"/>
              </a:lnSpc>
            </a:pPr>
            <a:r>
              <a:rPr lang="de-DE" dirty="0">
                <a:sym typeface="Wingdings" pitchFamily="2" charset="2"/>
              </a:rPr>
              <a:t>Die Entdeckungen sind nicht Stoff der </a:t>
            </a:r>
            <a:r>
              <a:rPr lang="de-DE" dirty="0" smtClean="0">
                <a:sym typeface="Wingdings" pitchFamily="2" charset="2"/>
              </a:rPr>
              <a:t>Stunde </a:t>
            </a:r>
            <a:r>
              <a:rPr lang="de-DE" dirty="0">
                <a:sym typeface="Wingdings" pitchFamily="2" charset="2"/>
              </a:rPr>
              <a:t>(sondern das Üben der Grundrechenarten</a:t>
            </a:r>
            <a:r>
              <a:rPr lang="de-DE" dirty="0" smtClean="0">
                <a:sym typeface="Wingdings" pitchFamily="2" charset="2"/>
              </a:rPr>
              <a:t>)!</a:t>
            </a:r>
            <a:endParaRPr lang="de-DE" dirty="0">
              <a:sym typeface="Wingdings" pitchFamily="2" charset="2"/>
            </a:endParaRPr>
          </a:p>
          <a:p>
            <a:pPr marL="0" indent="0">
              <a:lnSpc>
                <a:spcPct val="110000"/>
              </a:lnSpc>
              <a:buNone/>
            </a:pPr>
            <a:endParaRPr lang="de-DE" dirty="0">
              <a:sym typeface="Wingdings" pitchFamily="2" charset="2"/>
            </a:endParaRPr>
          </a:p>
          <a:p>
            <a:pPr marL="342900">
              <a:lnSpc>
                <a:spcPct val="110000"/>
              </a:lnSpc>
            </a:pPr>
            <a:r>
              <a:rPr lang="de-DE" dirty="0">
                <a:sym typeface="Wingdings" pitchFamily="2" charset="2"/>
              </a:rPr>
              <a:t>Man untersucht mathematische Strukturen und übt dabei „heimlich</a:t>
            </a:r>
            <a:r>
              <a:rPr lang="de-DE" dirty="0" smtClean="0">
                <a:sym typeface="Wingdings" pitchFamily="2" charset="2"/>
              </a:rPr>
              <a:t>“.</a:t>
            </a:r>
            <a:endParaRPr lang="de-DE" dirty="0">
              <a:sym typeface="Wingdings" pitchFamily="2" charset="2"/>
            </a:endParaRPr>
          </a:p>
          <a:p>
            <a:pPr marL="342900">
              <a:lnSpc>
                <a:spcPct val="110000"/>
              </a:lnSpc>
            </a:pPr>
            <a:endParaRPr lang="de-DE" dirty="0">
              <a:sym typeface="Wingdings" pitchFamily="2" charset="2"/>
            </a:endParaRPr>
          </a:p>
          <a:p>
            <a:pPr marL="342900">
              <a:lnSpc>
                <a:spcPct val="110000"/>
              </a:lnSpc>
            </a:pPr>
            <a:r>
              <a:rPr lang="de-DE" dirty="0">
                <a:sym typeface="Wingdings" pitchFamily="2" charset="2"/>
              </a:rPr>
              <a:t>„Spaß“ an der Mathematik: Problemorientierung und  Sinnstiftung, weil man etwas herausfinden möchte (hier: kein realer Kontext, sondern innermathematische Tätigkeit!)</a:t>
            </a:r>
          </a:p>
          <a:p>
            <a:endParaRPr lang="de-DE" dirty="0"/>
          </a:p>
        </p:txBody>
      </p:sp>
      <p:sp>
        <p:nvSpPr>
          <p:cNvPr id="4" name="Titel 3"/>
          <p:cNvSpPr>
            <a:spLocks noGrp="1"/>
          </p:cNvSpPr>
          <p:nvPr>
            <p:ph type="title"/>
          </p:nvPr>
        </p:nvSpPr>
        <p:spPr/>
        <p:txBody>
          <a:bodyPr>
            <a:normAutofit fontScale="90000"/>
          </a:bodyPr>
          <a:lstStyle/>
          <a:p>
            <a:r>
              <a:rPr lang="de-DE" dirty="0" smtClean="0">
                <a:latin typeface="Calibri" charset="0"/>
              </a:rPr>
              <a:t>Reflexion </a:t>
            </a:r>
            <a:r>
              <a:rPr lang="de-DE" dirty="0">
                <a:latin typeface="Calibri" charset="0"/>
              </a:rPr>
              <a:t>des </a:t>
            </a:r>
            <a:r>
              <a:rPr lang="de-DE" dirty="0" smtClean="0">
                <a:latin typeface="Calibri" charset="0"/>
              </a:rPr>
              <a:t>Bearbeitungsprozesses</a:t>
            </a:r>
            <a:endParaRPr lang="de-DE" dirty="0"/>
          </a:p>
        </p:txBody>
      </p:sp>
    </p:spTree>
    <p:extLst>
      <p:ext uri="{BB962C8B-B14F-4D97-AF65-F5344CB8AC3E}">
        <p14:creationId xmlns:p14="http://schemas.microsoft.com/office/powerpoint/2010/main" val="29967929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a:latin typeface="Calibri" charset="0"/>
              </a:rPr>
              <a:t>Reflexion der </a:t>
            </a:r>
            <a:r>
              <a:rPr lang="de-DE" dirty="0" smtClean="0">
                <a:latin typeface="Calibri" charset="0"/>
              </a:rPr>
              <a:t>Aufgabe</a:t>
            </a:r>
            <a:endParaRPr lang="de-DE" dirty="0"/>
          </a:p>
        </p:txBody>
      </p:sp>
      <p:sp>
        <p:nvSpPr>
          <p:cNvPr id="5" name="Inhaltsplatzhalter 4"/>
          <p:cNvSpPr>
            <a:spLocks noGrp="1"/>
          </p:cNvSpPr>
          <p:nvPr>
            <p:ph idx="1"/>
          </p:nvPr>
        </p:nvSpPr>
        <p:spPr/>
        <p:txBody>
          <a:bodyPr/>
          <a:lstStyle/>
          <a:p>
            <a:pPr marL="342900">
              <a:buFontTx/>
              <a:buAutoNum type="arabicPeriod"/>
              <a:defRPr/>
            </a:pPr>
            <a:r>
              <a:rPr lang="de-DE" sz="2400" b="1" dirty="0">
                <a:latin typeface="Calibri" panose="020F0502020204030204" pitchFamily="34" charset="0"/>
              </a:rPr>
              <a:t>Art der Strukturierung</a:t>
            </a:r>
          </a:p>
          <a:p>
            <a:pPr lvl="1">
              <a:buClr>
                <a:schemeClr val="tx2"/>
              </a:buClr>
              <a:defRPr/>
            </a:pPr>
            <a:r>
              <a:rPr lang="de-DE" sz="2000" b="1" dirty="0">
                <a:latin typeface="Calibri" panose="020F0502020204030204" pitchFamily="34" charset="0"/>
              </a:rPr>
              <a:t>Problemstrukturiertes Üben; operativ strukturiert </a:t>
            </a:r>
            <a:br>
              <a:rPr lang="de-DE" sz="2000" b="1" dirty="0">
                <a:latin typeface="Calibri" panose="020F0502020204030204" pitchFamily="34" charset="0"/>
              </a:rPr>
            </a:br>
            <a:r>
              <a:rPr lang="de-DE" sz="2000" dirty="0">
                <a:latin typeface="Calibri" panose="020F0502020204030204" pitchFamily="34" charset="0"/>
              </a:rPr>
              <a:t>(gleichartige Aufgaben im Umkreis einer übergeordneten Fragestellung – Lösung der einzelnen Aufgabe bildet Boden für die Untersuchung der übergeordneten Struktur; systematische Variation der Aufgabendaten – </a:t>
            </a:r>
            <a:r>
              <a:rPr lang="de-DE" sz="2000" dirty="0" smtClean="0">
                <a:latin typeface="Calibri" panose="020F0502020204030204" pitchFamily="34" charset="0"/>
              </a:rPr>
              <a:t>Ergebnisse </a:t>
            </a:r>
            <a:r>
              <a:rPr lang="de-DE" sz="2000" dirty="0">
                <a:latin typeface="Calibri" panose="020F0502020204030204" pitchFamily="34" charset="0"/>
              </a:rPr>
              <a:t>stehen in einem gesetzmäßigen Zusammenhang)</a:t>
            </a:r>
          </a:p>
          <a:p>
            <a:pPr marL="800100" lvl="1" indent="-342900">
              <a:defRPr/>
            </a:pPr>
            <a:endParaRPr lang="de-DE" sz="2000" b="1" dirty="0">
              <a:latin typeface="Calibri" panose="020F0502020204030204" pitchFamily="34" charset="0"/>
            </a:endParaRPr>
          </a:p>
          <a:p>
            <a:pPr marL="342900">
              <a:buFontTx/>
              <a:buAutoNum type="arabicPeriod"/>
              <a:defRPr/>
            </a:pPr>
            <a:r>
              <a:rPr lang="de-DE" sz="2400" b="1" dirty="0">
                <a:latin typeface="Calibri" panose="020F0502020204030204" pitchFamily="34" charset="0"/>
              </a:rPr>
              <a:t>Zugang zur Struktur</a:t>
            </a:r>
          </a:p>
          <a:p>
            <a:pPr lvl="1">
              <a:buClr>
                <a:schemeClr val="tx2"/>
              </a:buClr>
              <a:defRPr/>
            </a:pPr>
            <a:r>
              <a:rPr lang="de-DE" sz="2000" b="1" dirty="0">
                <a:latin typeface="Calibri" panose="020F0502020204030204" pitchFamily="34" charset="0"/>
              </a:rPr>
              <a:t>Reflektiertes Üben </a:t>
            </a:r>
            <a:br>
              <a:rPr lang="de-DE" sz="2000" b="1" dirty="0">
                <a:latin typeface="Calibri" panose="020F0502020204030204" pitchFamily="34" charset="0"/>
              </a:rPr>
            </a:br>
            <a:r>
              <a:rPr lang="de-DE" sz="2000" dirty="0">
                <a:latin typeface="Calibri" panose="020F0502020204030204" pitchFamily="34" charset="0"/>
              </a:rPr>
              <a:t>(reflektieren, nachdem einige </a:t>
            </a:r>
            <a:r>
              <a:rPr lang="de-DE" sz="2000" dirty="0" smtClean="0">
                <a:latin typeface="Calibri" panose="020F0502020204030204" pitchFamily="34" charset="0"/>
              </a:rPr>
              <a:t>Aufgaben </a:t>
            </a:r>
            <a:r>
              <a:rPr lang="de-DE" sz="2000" dirty="0">
                <a:latin typeface="Calibri" panose="020F0502020204030204" pitchFamily="34" charset="0"/>
              </a:rPr>
              <a:t>bearbeitet wurden)</a:t>
            </a:r>
          </a:p>
          <a:p>
            <a:pPr marL="800100" lvl="1" indent="-342900">
              <a:buFont typeface="Arial" pitchFamily="34" charset="0"/>
              <a:buChar char="•"/>
              <a:defRPr/>
            </a:pPr>
            <a:endParaRPr lang="de-DE" sz="2000" b="1" dirty="0">
              <a:latin typeface="Calibri" panose="020F0502020204030204" pitchFamily="34" charset="0"/>
            </a:endParaRPr>
          </a:p>
          <a:p>
            <a:pPr marL="0" indent="0" algn="r">
              <a:buNone/>
              <a:defRPr/>
            </a:pPr>
            <a:r>
              <a:rPr lang="de-DE" sz="1200" dirty="0">
                <a:latin typeface="Calibri" panose="020F0502020204030204" pitchFamily="34" charset="0"/>
              </a:rPr>
              <a:t>Wittmann &amp; Müller (1994) S. 180 (Band II)</a:t>
            </a:r>
          </a:p>
          <a:p>
            <a:endParaRPr lang="de-DE" dirty="0"/>
          </a:p>
        </p:txBody>
      </p:sp>
    </p:spTree>
    <p:extLst>
      <p:ext uri="{BB962C8B-B14F-4D97-AF65-F5344CB8AC3E}">
        <p14:creationId xmlns:p14="http://schemas.microsoft.com/office/powerpoint/2010/main" val="4125633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899592" y="1844824"/>
            <a:ext cx="504056" cy="44644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15362" name="Oval 17"/>
          <p:cNvSpPr>
            <a:spLocks noChangeArrowheads="1"/>
          </p:cNvSpPr>
          <p:nvPr/>
        </p:nvSpPr>
        <p:spPr bwMode="auto">
          <a:xfrm>
            <a:off x="2166689" y="2761580"/>
            <a:ext cx="4527550" cy="1785938"/>
          </a:xfrm>
          <a:prstGeom prst="ellipse">
            <a:avLst/>
          </a:prstGeom>
          <a:gradFill rotWithShape="1">
            <a:gsLst>
              <a:gs pos="52000">
                <a:schemeClr val="bg1"/>
              </a:gs>
              <a:gs pos="100000">
                <a:schemeClr val="accent1"/>
              </a:gs>
            </a:gsLst>
            <a:path path="shape">
              <a:fillToRect l="50000" t="50000" r="50000" b="50000"/>
            </a:path>
          </a:gradFill>
          <a:ln w="9525">
            <a:noFill/>
            <a:round/>
            <a:headEnd/>
            <a:tailEnd/>
          </a:ln>
        </p:spPr>
        <p:txBody>
          <a:bodyPr wrap="none" anchor="ctr"/>
          <a:lstStyle/>
          <a:p>
            <a:pPr>
              <a:defRPr/>
            </a:pPr>
            <a:endParaRPr lang="de-DE">
              <a:latin typeface="Calibri" pitchFamily="34" charset="0"/>
            </a:endParaRPr>
          </a:p>
        </p:txBody>
      </p:sp>
      <p:sp>
        <p:nvSpPr>
          <p:cNvPr id="21507" name="Text Box 3"/>
          <p:cNvSpPr txBox="1">
            <a:spLocks noChangeArrowheads="1"/>
          </p:cNvSpPr>
          <p:nvPr/>
        </p:nvSpPr>
        <p:spPr bwMode="auto">
          <a:xfrm>
            <a:off x="2271464" y="3133055"/>
            <a:ext cx="4392613" cy="1046163"/>
          </a:xfrm>
          <a:prstGeom prst="rect">
            <a:avLst/>
          </a:prstGeom>
          <a:noFill/>
          <a:ln w="9525">
            <a:noFill/>
            <a:miter lim="800000"/>
            <a:headEnd/>
            <a:tailEnd/>
          </a:ln>
        </p:spPr>
        <p:txBody>
          <a:bodyPr>
            <a:spAutoFit/>
          </a:bodyPr>
          <a:lstStyle/>
          <a:p>
            <a:pPr algn="ctr">
              <a:spcBef>
                <a:spcPct val="50000"/>
              </a:spcBef>
            </a:pPr>
            <a:r>
              <a:rPr lang="de-DE" sz="3200" b="1">
                <a:latin typeface="Calibri" pitchFamily="34" charset="0"/>
              </a:rPr>
              <a:t>„produktive Aufgaben“</a:t>
            </a:r>
          </a:p>
          <a:p>
            <a:pPr algn="ctr">
              <a:spcBef>
                <a:spcPct val="50000"/>
              </a:spcBef>
            </a:pPr>
            <a:r>
              <a:rPr lang="de-DE" sz="2000" b="1">
                <a:latin typeface="Calibri" pitchFamily="34" charset="0"/>
              </a:rPr>
              <a:t>(sollen alle Schüler erreichen)</a:t>
            </a:r>
          </a:p>
        </p:txBody>
      </p:sp>
      <p:grpSp>
        <p:nvGrpSpPr>
          <p:cNvPr id="2" name="Group 13"/>
          <p:cNvGrpSpPr>
            <a:grpSpLocks/>
          </p:cNvGrpSpPr>
          <p:nvPr/>
        </p:nvGrpSpPr>
        <p:grpSpPr bwMode="auto">
          <a:xfrm>
            <a:off x="35496" y="692696"/>
            <a:ext cx="3521075" cy="1631950"/>
            <a:chOff x="390" y="618"/>
            <a:chExt cx="2218" cy="1028"/>
          </a:xfrm>
        </p:grpSpPr>
        <p:sp>
          <p:nvSpPr>
            <p:cNvPr id="21519" name="Text Box 4"/>
            <p:cNvSpPr txBox="1">
              <a:spLocks noChangeArrowheads="1"/>
            </p:cNvSpPr>
            <p:nvPr/>
          </p:nvSpPr>
          <p:spPr bwMode="auto">
            <a:xfrm>
              <a:off x="748" y="618"/>
              <a:ext cx="1452" cy="327"/>
            </a:xfrm>
            <a:prstGeom prst="rect">
              <a:avLst/>
            </a:prstGeom>
            <a:noFill/>
            <a:ln w="9525">
              <a:noFill/>
              <a:miter lim="800000"/>
              <a:headEnd/>
              <a:tailEnd/>
            </a:ln>
          </p:spPr>
          <p:txBody>
            <a:bodyPr>
              <a:spAutoFit/>
            </a:bodyPr>
            <a:lstStyle/>
            <a:p>
              <a:pPr algn="ctr">
                <a:spcBef>
                  <a:spcPct val="50000"/>
                </a:spcBef>
              </a:pPr>
              <a:r>
                <a:rPr lang="de-DE" sz="2800" b="1" dirty="0">
                  <a:latin typeface="Calibri" pitchFamily="34" charset="0"/>
                </a:rPr>
                <a:t>sinnstiftend</a:t>
              </a:r>
            </a:p>
          </p:txBody>
        </p:sp>
        <p:sp>
          <p:nvSpPr>
            <p:cNvPr id="21520" name="Text Box 8"/>
            <p:cNvSpPr txBox="1">
              <a:spLocks noChangeArrowheads="1"/>
            </p:cNvSpPr>
            <p:nvPr/>
          </p:nvSpPr>
          <p:spPr bwMode="auto">
            <a:xfrm>
              <a:off x="390" y="890"/>
              <a:ext cx="2218" cy="756"/>
            </a:xfrm>
            <a:prstGeom prst="rect">
              <a:avLst/>
            </a:prstGeom>
            <a:noFill/>
            <a:ln w="9525">
              <a:noFill/>
              <a:miter lim="800000"/>
              <a:headEnd/>
              <a:tailEnd/>
            </a:ln>
          </p:spPr>
          <p:txBody>
            <a:bodyPr>
              <a:spAutoFit/>
            </a:bodyPr>
            <a:lstStyle/>
            <a:p>
              <a:pPr algn="ctr">
                <a:spcBef>
                  <a:spcPct val="50000"/>
                </a:spcBef>
              </a:pPr>
              <a:r>
                <a:rPr lang="de-DE" dirty="0">
                  <a:latin typeface="Calibri" pitchFamily="34" charset="0"/>
                </a:rPr>
                <a:t>Den Sinn der Übung transparent machen:</a:t>
              </a:r>
              <a:br>
                <a:rPr lang="de-DE" dirty="0">
                  <a:latin typeface="Calibri" pitchFamily="34" charset="0"/>
                </a:rPr>
              </a:br>
              <a:r>
                <a:rPr lang="de-DE" dirty="0">
                  <a:latin typeface="Calibri" pitchFamily="34" charset="0"/>
                </a:rPr>
                <a:t>„Was kann man durch diese Übung besser verstehen?“</a:t>
              </a:r>
            </a:p>
          </p:txBody>
        </p:sp>
      </p:grpSp>
      <p:grpSp>
        <p:nvGrpSpPr>
          <p:cNvPr id="3" name="Group 14"/>
          <p:cNvGrpSpPr>
            <a:grpSpLocks/>
          </p:cNvGrpSpPr>
          <p:nvPr/>
        </p:nvGrpSpPr>
        <p:grpSpPr bwMode="auto">
          <a:xfrm>
            <a:off x="5141969" y="548680"/>
            <a:ext cx="3641724" cy="2370138"/>
            <a:chOff x="3107" y="624"/>
            <a:chExt cx="2294" cy="1493"/>
          </a:xfrm>
        </p:grpSpPr>
        <p:sp>
          <p:nvSpPr>
            <p:cNvPr id="21517" name="Text Box 5"/>
            <p:cNvSpPr txBox="1">
              <a:spLocks noChangeArrowheads="1"/>
            </p:cNvSpPr>
            <p:nvPr/>
          </p:nvSpPr>
          <p:spPr bwMode="auto">
            <a:xfrm>
              <a:off x="3107" y="624"/>
              <a:ext cx="2281" cy="327"/>
            </a:xfrm>
            <a:prstGeom prst="rect">
              <a:avLst/>
            </a:prstGeom>
            <a:noFill/>
            <a:ln w="9525">
              <a:noFill/>
              <a:miter lim="800000"/>
              <a:headEnd/>
              <a:tailEnd/>
            </a:ln>
          </p:spPr>
          <p:txBody>
            <a:bodyPr>
              <a:spAutoFit/>
            </a:bodyPr>
            <a:lstStyle/>
            <a:p>
              <a:pPr algn="ctr">
                <a:spcBef>
                  <a:spcPct val="50000"/>
                </a:spcBef>
              </a:pPr>
              <a:r>
                <a:rPr lang="de-DE" sz="2800" b="1" dirty="0">
                  <a:latin typeface="Calibri" pitchFamily="34" charset="0"/>
                </a:rPr>
                <a:t>entdeckungsoffen</a:t>
              </a:r>
            </a:p>
          </p:txBody>
        </p:sp>
        <p:sp>
          <p:nvSpPr>
            <p:cNvPr id="21518" name="Text Box 9"/>
            <p:cNvSpPr txBox="1">
              <a:spLocks noChangeArrowheads="1"/>
            </p:cNvSpPr>
            <p:nvPr/>
          </p:nvSpPr>
          <p:spPr bwMode="auto">
            <a:xfrm>
              <a:off x="3107" y="896"/>
              <a:ext cx="2294" cy="1221"/>
            </a:xfrm>
            <a:prstGeom prst="rect">
              <a:avLst/>
            </a:prstGeom>
            <a:noFill/>
            <a:ln w="9525">
              <a:noFill/>
              <a:miter lim="800000"/>
              <a:headEnd/>
              <a:tailEnd/>
            </a:ln>
          </p:spPr>
          <p:txBody>
            <a:bodyPr wrap="square">
              <a:spAutoFit/>
            </a:bodyPr>
            <a:lstStyle/>
            <a:p>
              <a:pPr algn="ctr">
                <a:spcBef>
                  <a:spcPct val="50000"/>
                </a:spcBef>
              </a:pPr>
              <a:r>
                <a:rPr lang="de-DE" dirty="0">
                  <a:latin typeface="Calibri" pitchFamily="34" charset="0"/>
                </a:rPr>
                <a:t>Eigene Wege gehen, mathematisch tätig sein, Entdeckungen machen </a:t>
              </a:r>
              <a:r>
                <a:rPr lang="de-DE" dirty="0" smtClean="0">
                  <a:latin typeface="Calibri" pitchFamily="34" charset="0"/>
                </a:rPr>
                <a:t/>
              </a:r>
              <a:br>
                <a:rPr lang="de-DE" dirty="0" smtClean="0">
                  <a:latin typeface="Calibri" pitchFamily="34" charset="0"/>
                </a:rPr>
              </a:br>
              <a:r>
                <a:rPr lang="de-DE" dirty="0" smtClean="0">
                  <a:latin typeface="Calibri" pitchFamily="34" charset="0"/>
                </a:rPr>
                <a:t>(d. h</a:t>
              </a:r>
              <a:r>
                <a:rPr lang="de-DE" dirty="0">
                  <a:latin typeface="Calibri" pitchFamily="34" charset="0"/>
                </a:rPr>
                <a:t>. keine eng geführte Abarbeitung).</a:t>
              </a:r>
            </a:p>
          </p:txBody>
        </p:sp>
      </p:grpSp>
      <p:grpSp>
        <p:nvGrpSpPr>
          <p:cNvPr id="4" name="Group 15"/>
          <p:cNvGrpSpPr>
            <a:grpSpLocks/>
          </p:cNvGrpSpPr>
          <p:nvPr/>
        </p:nvGrpSpPr>
        <p:grpSpPr bwMode="auto">
          <a:xfrm>
            <a:off x="4647952" y="4509120"/>
            <a:ext cx="4100512" cy="2390774"/>
            <a:chOff x="2971" y="2795"/>
            <a:chExt cx="2583" cy="1506"/>
          </a:xfrm>
        </p:grpSpPr>
        <p:sp>
          <p:nvSpPr>
            <p:cNvPr id="21515" name="Text Box 6"/>
            <p:cNvSpPr txBox="1">
              <a:spLocks noChangeArrowheads="1"/>
            </p:cNvSpPr>
            <p:nvPr/>
          </p:nvSpPr>
          <p:spPr bwMode="auto">
            <a:xfrm>
              <a:off x="2971" y="2795"/>
              <a:ext cx="2583" cy="327"/>
            </a:xfrm>
            <a:prstGeom prst="rect">
              <a:avLst/>
            </a:prstGeom>
            <a:noFill/>
            <a:ln w="9525">
              <a:noFill/>
              <a:miter lim="800000"/>
              <a:headEnd/>
              <a:tailEnd/>
            </a:ln>
          </p:spPr>
          <p:txBody>
            <a:bodyPr>
              <a:spAutoFit/>
            </a:bodyPr>
            <a:lstStyle/>
            <a:p>
              <a:pPr algn="ctr">
                <a:spcBef>
                  <a:spcPct val="50000"/>
                </a:spcBef>
              </a:pPr>
              <a:r>
                <a:rPr lang="de-DE" sz="2800" b="1" dirty="0">
                  <a:latin typeface="Calibri" pitchFamily="34" charset="0"/>
                </a:rPr>
                <a:t>selbstdifferenzierend</a:t>
              </a:r>
            </a:p>
          </p:txBody>
        </p:sp>
        <p:sp>
          <p:nvSpPr>
            <p:cNvPr id="21516" name="Text Box 10"/>
            <p:cNvSpPr txBox="1">
              <a:spLocks noChangeArrowheads="1"/>
            </p:cNvSpPr>
            <p:nvPr/>
          </p:nvSpPr>
          <p:spPr bwMode="auto">
            <a:xfrm>
              <a:off x="3072" y="3080"/>
              <a:ext cx="2369" cy="1221"/>
            </a:xfrm>
            <a:prstGeom prst="rect">
              <a:avLst/>
            </a:prstGeom>
            <a:noFill/>
            <a:ln w="9525">
              <a:noFill/>
              <a:miter lim="800000"/>
              <a:headEnd/>
              <a:tailEnd/>
            </a:ln>
          </p:spPr>
          <p:txBody>
            <a:bodyPr>
              <a:spAutoFit/>
            </a:bodyPr>
            <a:lstStyle/>
            <a:p>
              <a:pPr algn="ctr">
                <a:spcBef>
                  <a:spcPct val="50000"/>
                </a:spcBef>
              </a:pPr>
              <a:r>
                <a:rPr lang="de-DE" dirty="0">
                  <a:latin typeface="Calibri" pitchFamily="34" charset="0"/>
                </a:rPr>
                <a:t>Aufgabenstellung muss ermöglichen, dass </a:t>
              </a:r>
              <a:r>
                <a:rPr lang="de-DE" dirty="0" err="1" smtClean="0">
                  <a:latin typeface="Calibri" pitchFamily="34" charset="0"/>
                </a:rPr>
                <a:t>SchülerInnen</a:t>
              </a:r>
              <a:r>
                <a:rPr lang="de-DE" dirty="0" smtClean="0">
                  <a:latin typeface="Calibri" pitchFamily="34" charset="0"/>
                </a:rPr>
                <a:t> </a:t>
              </a:r>
              <a:r>
                <a:rPr lang="de-DE" dirty="0">
                  <a:latin typeface="Calibri" pitchFamily="34" charset="0"/>
                </a:rPr>
                <a:t>auf ihrem jeweiligen Niveau arbeiten können.</a:t>
              </a:r>
            </a:p>
          </p:txBody>
        </p:sp>
      </p:grpSp>
      <p:grpSp>
        <p:nvGrpSpPr>
          <p:cNvPr id="5" name="Group 16"/>
          <p:cNvGrpSpPr>
            <a:grpSpLocks/>
          </p:cNvGrpSpPr>
          <p:nvPr/>
        </p:nvGrpSpPr>
        <p:grpSpPr bwMode="auto">
          <a:xfrm>
            <a:off x="542677" y="4558630"/>
            <a:ext cx="3521075" cy="1382713"/>
            <a:chOff x="385" y="2786"/>
            <a:chExt cx="2218" cy="871"/>
          </a:xfrm>
        </p:grpSpPr>
        <p:sp>
          <p:nvSpPr>
            <p:cNvPr id="21513" name="Text Box 7"/>
            <p:cNvSpPr txBox="1">
              <a:spLocks noChangeArrowheads="1"/>
            </p:cNvSpPr>
            <p:nvPr/>
          </p:nvSpPr>
          <p:spPr bwMode="auto">
            <a:xfrm>
              <a:off x="657" y="2786"/>
              <a:ext cx="1659" cy="327"/>
            </a:xfrm>
            <a:prstGeom prst="rect">
              <a:avLst/>
            </a:prstGeom>
            <a:noFill/>
            <a:ln w="9525">
              <a:noFill/>
              <a:miter lim="800000"/>
              <a:headEnd/>
              <a:tailEnd/>
            </a:ln>
          </p:spPr>
          <p:txBody>
            <a:bodyPr>
              <a:spAutoFit/>
            </a:bodyPr>
            <a:lstStyle/>
            <a:p>
              <a:pPr algn="ctr">
                <a:spcBef>
                  <a:spcPct val="50000"/>
                </a:spcBef>
              </a:pPr>
              <a:r>
                <a:rPr lang="de-DE" sz="2800" b="1">
                  <a:latin typeface="Calibri" pitchFamily="34" charset="0"/>
                </a:rPr>
                <a:t>reflexiv</a:t>
              </a:r>
            </a:p>
          </p:txBody>
        </p:sp>
        <p:sp>
          <p:nvSpPr>
            <p:cNvPr id="21514" name="Text Box 11"/>
            <p:cNvSpPr txBox="1">
              <a:spLocks noChangeArrowheads="1"/>
            </p:cNvSpPr>
            <p:nvPr/>
          </p:nvSpPr>
          <p:spPr bwMode="auto">
            <a:xfrm>
              <a:off x="385" y="3080"/>
              <a:ext cx="2218" cy="577"/>
            </a:xfrm>
            <a:prstGeom prst="rect">
              <a:avLst/>
            </a:prstGeom>
            <a:noFill/>
            <a:ln w="9525">
              <a:noFill/>
              <a:miter lim="800000"/>
              <a:headEnd/>
              <a:tailEnd/>
            </a:ln>
          </p:spPr>
          <p:txBody>
            <a:bodyPr>
              <a:spAutoFit/>
            </a:bodyPr>
            <a:lstStyle/>
            <a:p>
              <a:pPr algn="ctr">
                <a:spcBef>
                  <a:spcPct val="50000"/>
                </a:spcBef>
              </a:pPr>
              <a:r>
                <a:rPr lang="de-DE">
                  <a:latin typeface="Calibri" pitchFamily="34" charset="0"/>
                </a:rPr>
                <a:t>Anregung zum Nachdenken über den Übungsgegenstand bzw. die Tätigkeit.</a:t>
              </a:r>
            </a:p>
          </p:txBody>
        </p:sp>
      </p:grpSp>
    </p:spTree>
    <p:extLst>
      <p:ext uri="{BB962C8B-B14F-4D97-AF65-F5344CB8AC3E}">
        <p14:creationId xmlns:p14="http://schemas.microsoft.com/office/powerpoint/2010/main" val="15966884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16"/>
          <p:cNvSpPr>
            <a:spLocks noChangeArrowheads="1"/>
          </p:cNvSpPr>
          <p:nvPr/>
        </p:nvSpPr>
        <p:spPr bwMode="auto">
          <a:xfrm>
            <a:off x="62485" y="4221088"/>
            <a:ext cx="2483768" cy="1080119"/>
          </a:xfrm>
          <a:prstGeom prst="wedgeEllipseCallout">
            <a:avLst>
              <a:gd name="adj1" fmla="val 6419"/>
              <a:gd name="adj2" fmla="val -88091"/>
            </a:avLst>
          </a:prstGeom>
          <a:solidFill>
            <a:srgbClr val="327A86"/>
          </a:solidFill>
          <a:ln>
            <a:headEnd/>
            <a:tailEnd/>
          </a:ln>
        </p:spPr>
        <p:style>
          <a:lnRef idx="3">
            <a:schemeClr val="lt1"/>
          </a:lnRef>
          <a:fillRef idx="1">
            <a:schemeClr val="accent5"/>
          </a:fillRef>
          <a:effectRef idx="1">
            <a:schemeClr val="accent5"/>
          </a:effectRef>
          <a:fontRef idx="minor">
            <a:schemeClr val="lt1"/>
          </a:fontRef>
        </p:style>
        <p:txBody>
          <a:bodyPr/>
          <a:lstStyle/>
          <a:p>
            <a:pPr algn="ctr"/>
            <a:r>
              <a:rPr lang="de-DE" sz="1600" dirty="0">
                <a:latin typeface="Calibri" panose="020F0502020204030204" pitchFamily="34" charset="0"/>
              </a:rPr>
              <a:t>Mathe ist doof! Ich hab </a:t>
            </a:r>
            <a:r>
              <a:rPr lang="de-DE" sz="1600" dirty="0" smtClean="0">
                <a:latin typeface="Calibri" panose="020F0502020204030204" pitchFamily="34" charset="0"/>
              </a:rPr>
              <a:t>keinen </a:t>
            </a:r>
            <a:r>
              <a:rPr lang="de-DE" sz="1600" dirty="0">
                <a:latin typeface="Calibri" panose="020F0502020204030204" pitchFamily="34" charset="0"/>
              </a:rPr>
              <a:t>Bock!</a:t>
            </a:r>
          </a:p>
        </p:txBody>
      </p:sp>
      <p:sp>
        <p:nvSpPr>
          <p:cNvPr id="11" name="AutoShape 16"/>
          <p:cNvSpPr>
            <a:spLocks noChangeArrowheads="1"/>
          </p:cNvSpPr>
          <p:nvPr/>
        </p:nvSpPr>
        <p:spPr bwMode="auto">
          <a:xfrm>
            <a:off x="1187624" y="1340768"/>
            <a:ext cx="2160588" cy="1079500"/>
          </a:xfrm>
          <a:prstGeom prst="wedgeEllipseCallout">
            <a:avLst>
              <a:gd name="adj1" fmla="val 51712"/>
              <a:gd name="adj2" fmla="val 80436"/>
            </a:avLst>
          </a:prstGeom>
          <a:solidFill>
            <a:srgbClr val="327A86"/>
          </a:solidFill>
          <a:ln>
            <a:headEnd/>
            <a:tailEnd/>
          </a:ln>
        </p:spPr>
        <p:style>
          <a:lnRef idx="3">
            <a:schemeClr val="lt1"/>
          </a:lnRef>
          <a:fillRef idx="1">
            <a:schemeClr val="accent5"/>
          </a:fillRef>
          <a:effectRef idx="1">
            <a:schemeClr val="accent5"/>
          </a:effectRef>
          <a:fontRef idx="minor">
            <a:schemeClr val="lt1"/>
          </a:fontRef>
        </p:style>
        <p:txBody>
          <a:bodyPr/>
          <a:lstStyle/>
          <a:p>
            <a:pPr algn="ctr"/>
            <a:r>
              <a:rPr lang="de-DE" sz="1800" dirty="0">
                <a:latin typeface="Calibri" panose="020F0502020204030204" pitchFamily="34" charset="0"/>
              </a:rPr>
              <a:t>Oh je, das kapier‘ ich nie!</a:t>
            </a:r>
          </a:p>
        </p:txBody>
      </p:sp>
      <p:sp>
        <p:nvSpPr>
          <p:cNvPr id="12" name="AutoShape 17"/>
          <p:cNvSpPr>
            <a:spLocks noChangeArrowheads="1"/>
          </p:cNvSpPr>
          <p:nvPr/>
        </p:nvSpPr>
        <p:spPr bwMode="auto">
          <a:xfrm>
            <a:off x="4139952" y="3356992"/>
            <a:ext cx="3672458" cy="1296144"/>
          </a:xfrm>
          <a:prstGeom prst="wedgeEllipseCallout">
            <a:avLst>
              <a:gd name="adj1" fmla="val 28465"/>
              <a:gd name="adj2" fmla="val -153303"/>
            </a:avLst>
          </a:prstGeom>
          <a:solidFill>
            <a:srgbClr val="327A86"/>
          </a:solidFill>
          <a:ln>
            <a:headEnd/>
            <a:tailEnd/>
          </a:ln>
        </p:spPr>
        <p:style>
          <a:lnRef idx="3">
            <a:schemeClr val="lt1"/>
          </a:lnRef>
          <a:fillRef idx="1">
            <a:schemeClr val="accent5"/>
          </a:fillRef>
          <a:effectRef idx="1">
            <a:schemeClr val="accent5"/>
          </a:effectRef>
          <a:fontRef idx="minor">
            <a:schemeClr val="lt1"/>
          </a:fontRef>
        </p:style>
        <p:txBody>
          <a:bodyPr/>
          <a:lstStyle/>
          <a:p>
            <a:pPr algn="ctr"/>
            <a:r>
              <a:rPr lang="de-DE" sz="1800" dirty="0">
                <a:latin typeface="Calibri" panose="020F0502020204030204" pitchFamily="34" charset="0"/>
              </a:rPr>
              <a:t>Wie langweilig … wann kommt endlich was Neues?!</a:t>
            </a:r>
          </a:p>
        </p:txBody>
      </p:sp>
      <p:sp>
        <p:nvSpPr>
          <p:cNvPr id="13" name="Textfeld 12"/>
          <p:cNvSpPr txBox="1"/>
          <p:nvPr/>
        </p:nvSpPr>
        <p:spPr>
          <a:xfrm>
            <a:off x="611560" y="5775647"/>
            <a:ext cx="5616624" cy="461665"/>
          </a:xfrm>
          <a:prstGeom prst="rect">
            <a:avLst/>
          </a:prstGeom>
          <a:noFill/>
        </p:spPr>
        <p:txBody>
          <a:bodyPr wrap="square" rtlCol="0">
            <a:spAutoFit/>
          </a:bodyPr>
          <a:lstStyle/>
          <a:p>
            <a:r>
              <a:rPr lang="de-DE" sz="2400" b="1" dirty="0" smtClean="0">
                <a:ln w="10541" cmpd="sng">
                  <a:solidFill>
                    <a:schemeClr val="accent1">
                      <a:shade val="88000"/>
                      <a:satMod val="110000"/>
                    </a:schemeClr>
                  </a:solidFill>
                  <a:prstDash val="solid"/>
                </a:ln>
                <a:latin typeface="Calibri" panose="020F0502020204030204" pitchFamily="34" charset="0"/>
              </a:rPr>
              <a:t>Wir suchen geeignete Aufgaben!</a:t>
            </a:r>
            <a:endParaRPr lang="de-DE" sz="2400" b="1" dirty="0">
              <a:ln w="10541" cmpd="sng">
                <a:solidFill>
                  <a:schemeClr val="accent1">
                    <a:shade val="88000"/>
                    <a:satMod val="110000"/>
                  </a:schemeClr>
                </a:solidFill>
                <a:prstDash val="solid"/>
              </a:ln>
              <a:latin typeface="Calibri" panose="020F0502020204030204" pitchFamily="34" charset="0"/>
            </a:endParaRPr>
          </a:p>
        </p:txBody>
      </p:sp>
      <p:sp>
        <p:nvSpPr>
          <p:cNvPr id="14" name="Ovale Legende 13"/>
          <p:cNvSpPr/>
          <p:nvPr/>
        </p:nvSpPr>
        <p:spPr bwMode="auto">
          <a:xfrm>
            <a:off x="2051720" y="3429000"/>
            <a:ext cx="1656184" cy="1728192"/>
          </a:xfrm>
          <a:prstGeom prst="wedgeEllipseCallout">
            <a:avLst/>
          </a:prstGeom>
          <a:noFill/>
          <a:ln w="9525">
            <a:noFill/>
            <a:miter lim="800000"/>
            <a:headEnd/>
            <a:tailEnd/>
          </a:ln>
        </p:spPr>
        <p:txBody>
          <a:bodyPr wrap="none" rtlCol="0" anchor="ctr">
            <a:spAutoFit/>
          </a:bodyPr>
          <a:lstStyle/>
          <a:p>
            <a:pPr algn="ctr"/>
            <a:endParaRPr lang="de-DE" sz="1400" b="1" dirty="0" smtClean="0">
              <a:solidFill>
                <a:schemeClr val="bg1"/>
              </a:solidFill>
              <a:latin typeface="Calibri" pitchFamily="34" charset="0"/>
            </a:endParaRPr>
          </a:p>
        </p:txBody>
      </p:sp>
      <p:sp>
        <p:nvSpPr>
          <p:cNvPr id="3" name="Titel 2"/>
          <p:cNvSpPr>
            <a:spLocks noGrp="1"/>
          </p:cNvSpPr>
          <p:nvPr>
            <p:ph type="title"/>
          </p:nvPr>
        </p:nvSpPr>
        <p:spPr/>
        <p:txBody>
          <a:bodyPr>
            <a:normAutofit fontScale="90000"/>
          </a:bodyPr>
          <a:lstStyle/>
          <a:p>
            <a:r>
              <a:rPr lang="de-DE" dirty="0">
                <a:latin typeface="Calibri" charset="0"/>
              </a:rPr>
              <a:t>Und nun</a:t>
            </a:r>
            <a:r>
              <a:rPr lang="de-DE" dirty="0" smtClean="0">
                <a:latin typeface="Calibri" charset="0"/>
              </a:rPr>
              <a:t>?</a:t>
            </a:r>
            <a:endParaRPr lang="de-DE" dirty="0"/>
          </a:p>
        </p:txBody>
      </p:sp>
    </p:spTree>
    <p:extLst>
      <p:ext uri="{BB962C8B-B14F-4D97-AF65-F5344CB8AC3E}">
        <p14:creationId xmlns:p14="http://schemas.microsoft.com/office/powerpoint/2010/main" val="3880147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sz="2400" dirty="0" smtClean="0"/>
              <a:t>Vorschlag für Zeitstruktur (vgl. Steckbrief)</a:t>
            </a:r>
            <a:endParaRPr lang="de-DE" sz="2400"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2201" t="43125" r="7230" b="16977"/>
          <a:stretch/>
        </p:blipFill>
        <p:spPr bwMode="auto">
          <a:xfrm>
            <a:off x="175418" y="1196752"/>
            <a:ext cx="8720937"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690118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0" y="1844824"/>
            <a:ext cx="7668344"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Autofit/>
          </a:bodyPr>
          <a:lstStyle/>
          <a:p>
            <a:r>
              <a:rPr lang="de-DE" sz="2500" dirty="0" smtClean="0"/>
              <a:t>Gliederung</a:t>
            </a:r>
            <a:endParaRPr lang="de-DE" sz="2500"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smtClean="0">
                <a:solidFill>
                  <a:srgbClr val="327A86"/>
                </a:solidFill>
              </a:rPr>
              <a:t>Einführung in das Thema</a:t>
            </a:r>
            <a:endParaRPr lang="de-DE" dirty="0">
              <a:solidFill>
                <a:srgbClr val="327A86"/>
              </a:solidFill>
            </a:endParaRPr>
          </a:p>
          <a:p>
            <a:pPr marL="514350" indent="-514350">
              <a:buClr>
                <a:srgbClr val="327A86"/>
              </a:buClr>
              <a:buAutoNum type="arabicPeriod"/>
            </a:pPr>
            <a:r>
              <a:rPr lang="de-DE" dirty="0" smtClean="0">
                <a:solidFill>
                  <a:srgbClr val="327A86"/>
                </a:solidFill>
              </a:rPr>
              <a:t>Beispiele für „Produktive Übungsaufgaben“</a:t>
            </a:r>
            <a:endParaRPr lang="de-DE" dirty="0">
              <a:solidFill>
                <a:srgbClr val="327A86"/>
              </a:solidFill>
            </a:endParaRPr>
          </a:p>
          <a:p>
            <a:pPr marL="514350" indent="-514350">
              <a:buClr>
                <a:srgbClr val="327A86"/>
              </a:buClr>
              <a:buAutoNum type="arabicPeriod"/>
            </a:pPr>
            <a:r>
              <a:rPr lang="de-DE" dirty="0" smtClean="0">
                <a:solidFill>
                  <a:srgbClr val="327A86"/>
                </a:solidFill>
              </a:rPr>
              <a:t>Aufgabenworkshop</a:t>
            </a:r>
            <a:endParaRPr lang="de-DE" dirty="0">
              <a:solidFill>
                <a:srgbClr val="327A86"/>
              </a:solidFill>
            </a:endParaRPr>
          </a:p>
          <a:p>
            <a:pPr marL="514350" indent="-514350">
              <a:buClr>
                <a:srgbClr val="327A86"/>
              </a:buClr>
              <a:buAutoNum type="arabicPeriod"/>
            </a:pPr>
            <a:r>
              <a:rPr lang="de-DE" dirty="0" smtClean="0">
                <a:solidFill>
                  <a:schemeClr val="accent1"/>
                </a:solidFill>
              </a:rPr>
              <a:t>Vorbereitung Distanzphase; Rückschau &amp; Ausblick</a:t>
            </a:r>
            <a:endParaRPr lang="de-DE" dirty="0">
              <a:solidFill>
                <a:schemeClr val="accent1"/>
              </a:solidFill>
            </a:endParaRPr>
          </a:p>
        </p:txBody>
      </p:sp>
    </p:spTree>
    <p:extLst>
      <p:ext uri="{BB962C8B-B14F-4D97-AF65-F5344CB8AC3E}">
        <p14:creationId xmlns:p14="http://schemas.microsoft.com/office/powerpoint/2010/main" val="26780523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hteck 20"/>
          <p:cNvSpPr/>
          <p:nvPr/>
        </p:nvSpPr>
        <p:spPr bwMode="auto">
          <a:xfrm>
            <a:off x="-174567" y="1052464"/>
            <a:ext cx="8634999" cy="4896816"/>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2" name="Titel 1"/>
          <p:cNvSpPr>
            <a:spLocks noGrp="1"/>
          </p:cNvSpPr>
          <p:nvPr>
            <p:ph type="title"/>
          </p:nvPr>
        </p:nvSpPr>
        <p:spPr/>
        <p:txBody>
          <a:bodyPr>
            <a:normAutofit fontScale="90000"/>
          </a:bodyPr>
          <a:lstStyle/>
          <a:p>
            <a:r>
              <a:rPr lang="de-DE" dirty="0" smtClean="0"/>
              <a:t>Beispiele für produktive Aufgaben</a:t>
            </a:r>
            <a:endParaRPr lang="de-DE" dirty="0"/>
          </a:p>
        </p:txBody>
      </p:sp>
      <p:sp>
        <p:nvSpPr>
          <p:cNvPr id="5" name="Textplatzhalter 4"/>
          <p:cNvSpPr>
            <a:spLocks noGrp="1"/>
          </p:cNvSpPr>
          <p:nvPr>
            <p:ph type="body" sz="quarter" idx="4294967295"/>
          </p:nvPr>
        </p:nvSpPr>
        <p:spPr>
          <a:xfrm>
            <a:off x="395536" y="4437112"/>
            <a:ext cx="5300492" cy="1872208"/>
          </a:xfrm>
          <a:prstGeom prst="rect">
            <a:avLst/>
          </a:prstGeom>
          <a:noFill/>
        </p:spPr>
        <p:txBody>
          <a:bodyPr>
            <a:noAutofit/>
          </a:bodyPr>
          <a:lstStyle/>
          <a:p>
            <a:pPr marL="0" indent="0" algn="l">
              <a:buNone/>
            </a:pPr>
            <a:r>
              <a:rPr lang="de-DE" sz="2000" dirty="0" smtClean="0">
                <a:solidFill>
                  <a:schemeClr val="tx2">
                    <a:lumMod val="75000"/>
                  </a:schemeClr>
                </a:solidFill>
              </a:rPr>
              <a:t>a) Finde eine Lösung!</a:t>
            </a:r>
          </a:p>
          <a:p>
            <a:pPr marL="0" indent="0" algn="l">
              <a:buNone/>
            </a:pPr>
            <a:r>
              <a:rPr lang="de-DE" sz="2000" dirty="0" smtClean="0">
                <a:solidFill>
                  <a:schemeClr val="tx2">
                    <a:lumMod val="75000"/>
                  </a:schemeClr>
                </a:solidFill>
              </a:rPr>
              <a:t>b) Finde mehrere Lösungen!</a:t>
            </a:r>
          </a:p>
          <a:p>
            <a:pPr marL="0" indent="0" algn="l">
              <a:buNone/>
            </a:pPr>
            <a:r>
              <a:rPr lang="de-DE" sz="2000" dirty="0" smtClean="0">
                <a:solidFill>
                  <a:schemeClr val="tx2">
                    <a:lumMod val="75000"/>
                  </a:schemeClr>
                </a:solidFill>
              </a:rPr>
              <a:t>c) Finde alle Lösungen!</a:t>
            </a:r>
          </a:p>
        </p:txBody>
      </p:sp>
      <p:sp>
        <p:nvSpPr>
          <p:cNvPr id="3" name="Textfeld 2"/>
          <p:cNvSpPr txBox="1"/>
          <p:nvPr/>
        </p:nvSpPr>
        <p:spPr>
          <a:xfrm>
            <a:off x="395536" y="1196752"/>
            <a:ext cx="8064896" cy="1631216"/>
          </a:xfrm>
          <a:prstGeom prst="rect">
            <a:avLst/>
          </a:prstGeom>
          <a:noFill/>
        </p:spPr>
        <p:txBody>
          <a:bodyPr wrap="square" rtlCol="0">
            <a:spAutoFit/>
          </a:bodyPr>
          <a:lstStyle/>
          <a:p>
            <a:r>
              <a:rPr lang="de-DE" sz="2000" b="1" dirty="0" smtClean="0">
                <a:latin typeface="Calibri" panose="020F0502020204030204" pitchFamily="34" charset="0"/>
              </a:rPr>
              <a:t>Aufgaben finden</a:t>
            </a:r>
          </a:p>
          <a:p>
            <a:endParaRPr lang="de-DE" sz="2000" dirty="0" smtClean="0">
              <a:latin typeface="Calibri" panose="020F0502020204030204" pitchFamily="34" charset="0"/>
            </a:endParaRPr>
          </a:p>
          <a:p>
            <a:r>
              <a:rPr lang="de-DE" sz="2000" dirty="0" smtClean="0">
                <a:latin typeface="Calibri" panose="020F0502020204030204" pitchFamily="34" charset="0"/>
              </a:rPr>
              <a:t>Wähle aus den Zahlen 1, 3, 4, 5, 8, 17, 20, 23, 24, 51, 60 sechs verschiedene Zahlen aus, damit du eine Bruch-Additionsaufgabe mit korrektem Ergebnis bilden kannst.</a:t>
            </a:r>
            <a:endParaRPr lang="de-DE" sz="2000" dirty="0">
              <a:latin typeface="Calibri" panose="020F0502020204030204" pitchFamily="34" charset="0"/>
            </a:endParaRPr>
          </a:p>
        </p:txBody>
      </p:sp>
      <p:sp>
        <p:nvSpPr>
          <p:cNvPr id="4" name="Rechteck 3"/>
          <p:cNvSpPr/>
          <p:nvPr/>
        </p:nvSpPr>
        <p:spPr bwMode="auto">
          <a:xfrm>
            <a:off x="1979712" y="3010640"/>
            <a:ext cx="360040" cy="529024"/>
          </a:xfrm>
          <a:prstGeom prst="rect">
            <a:avLst/>
          </a:prstGeom>
          <a:solidFill>
            <a:schemeClr val="bg1"/>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cxnSp>
        <p:nvCxnSpPr>
          <p:cNvPr id="9" name="Gerade Verbindung 8"/>
          <p:cNvCxnSpPr/>
          <p:nvPr/>
        </p:nvCxnSpPr>
        <p:spPr bwMode="auto">
          <a:xfrm>
            <a:off x="1835696" y="3611672"/>
            <a:ext cx="64807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11" name="Rechteck 10"/>
          <p:cNvSpPr/>
          <p:nvPr/>
        </p:nvSpPr>
        <p:spPr bwMode="auto">
          <a:xfrm>
            <a:off x="1979712" y="3692064"/>
            <a:ext cx="360040" cy="529024"/>
          </a:xfrm>
          <a:prstGeom prst="rect">
            <a:avLst/>
          </a:prstGeom>
          <a:solidFill>
            <a:schemeClr val="bg1"/>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12" name="Rechteck 11"/>
          <p:cNvSpPr/>
          <p:nvPr/>
        </p:nvSpPr>
        <p:spPr bwMode="auto">
          <a:xfrm>
            <a:off x="3131840" y="3010640"/>
            <a:ext cx="360040" cy="529024"/>
          </a:xfrm>
          <a:prstGeom prst="rect">
            <a:avLst/>
          </a:prstGeom>
          <a:solidFill>
            <a:schemeClr val="bg1"/>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cxnSp>
        <p:nvCxnSpPr>
          <p:cNvPr id="13" name="Gerade Verbindung 12"/>
          <p:cNvCxnSpPr/>
          <p:nvPr/>
        </p:nvCxnSpPr>
        <p:spPr bwMode="auto">
          <a:xfrm>
            <a:off x="2987824" y="3611672"/>
            <a:ext cx="64807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14" name="Rechteck 13"/>
          <p:cNvSpPr/>
          <p:nvPr/>
        </p:nvSpPr>
        <p:spPr bwMode="auto">
          <a:xfrm>
            <a:off x="3131840" y="3692064"/>
            <a:ext cx="360040" cy="529024"/>
          </a:xfrm>
          <a:prstGeom prst="rect">
            <a:avLst/>
          </a:prstGeom>
          <a:solidFill>
            <a:schemeClr val="bg1"/>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15" name="Rechteck 14"/>
          <p:cNvSpPr/>
          <p:nvPr/>
        </p:nvSpPr>
        <p:spPr bwMode="auto">
          <a:xfrm>
            <a:off x="4499992" y="3010640"/>
            <a:ext cx="360040" cy="529024"/>
          </a:xfrm>
          <a:prstGeom prst="rect">
            <a:avLst/>
          </a:prstGeom>
          <a:solidFill>
            <a:schemeClr val="bg1"/>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cxnSp>
        <p:nvCxnSpPr>
          <p:cNvPr id="16" name="Gerade Verbindung 15"/>
          <p:cNvCxnSpPr/>
          <p:nvPr/>
        </p:nvCxnSpPr>
        <p:spPr bwMode="auto">
          <a:xfrm>
            <a:off x="4355976" y="3611672"/>
            <a:ext cx="64807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17" name="Rechteck 16"/>
          <p:cNvSpPr/>
          <p:nvPr/>
        </p:nvSpPr>
        <p:spPr bwMode="auto">
          <a:xfrm>
            <a:off x="4499992" y="3692064"/>
            <a:ext cx="360040" cy="529024"/>
          </a:xfrm>
          <a:prstGeom prst="rect">
            <a:avLst/>
          </a:prstGeom>
          <a:solidFill>
            <a:schemeClr val="bg1"/>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18" name="Textfeld 17"/>
          <p:cNvSpPr txBox="1"/>
          <p:nvPr/>
        </p:nvSpPr>
        <p:spPr>
          <a:xfrm>
            <a:off x="2411760" y="3323640"/>
            <a:ext cx="756084" cy="523220"/>
          </a:xfrm>
          <a:prstGeom prst="rect">
            <a:avLst/>
          </a:prstGeom>
          <a:noFill/>
        </p:spPr>
        <p:txBody>
          <a:bodyPr wrap="square" rtlCol="0">
            <a:spAutoFit/>
          </a:bodyPr>
          <a:lstStyle/>
          <a:p>
            <a:pPr algn="ctr"/>
            <a:r>
              <a:rPr lang="de-DE" sz="2800" b="1" dirty="0" smtClean="0">
                <a:latin typeface="Calibri" panose="020F0502020204030204" pitchFamily="34" charset="0"/>
              </a:rPr>
              <a:t>+</a:t>
            </a:r>
            <a:endParaRPr lang="de-DE" sz="2800" b="1" dirty="0">
              <a:latin typeface="Calibri" panose="020F0502020204030204" pitchFamily="34" charset="0"/>
            </a:endParaRPr>
          </a:p>
        </p:txBody>
      </p:sp>
      <p:sp>
        <p:nvSpPr>
          <p:cNvPr id="19" name="Textfeld 18"/>
          <p:cNvSpPr txBox="1"/>
          <p:nvPr/>
        </p:nvSpPr>
        <p:spPr>
          <a:xfrm>
            <a:off x="3635896" y="3350062"/>
            <a:ext cx="756084" cy="523220"/>
          </a:xfrm>
          <a:prstGeom prst="rect">
            <a:avLst/>
          </a:prstGeom>
          <a:noFill/>
        </p:spPr>
        <p:txBody>
          <a:bodyPr wrap="square" rtlCol="0">
            <a:spAutoFit/>
          </a:bodyPr>
          <a:lstStyle/>
          <a:p>
            <a:pPr algn="ctr"/>
            <a:r>
              <a:rPr lang="de-DE" sz="2800" b="1" dirty="0" smtClean="0">
                <a:latin typeface="Calibri" panose="020F0502020204030204" pitchFamily="34" charset="0"/>
              </a:rPr>
              <a:t>=</a:t>
            </a:r>
            <a:endParaRPr lang="de-DE" sz="2800" b="1" dirty="0">
              <a:latin typeface="Calibri" panose="020F0502020204030204" pitchFamily="34" charset="0"/>
            </a:endParaRPr>
          </a:p>
        </p:txBody>
      </p:sp>
    </p:spTree>
    <p:extLst>
      <p:ext uri="{BB962C8B-B14F-4D97-AF65-F5344CB8AC3E}">
        <p14:creationId xmlns:p14="http://schemas.microsoft.com/office/powerpoint/2010/main" val="2136285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extplatzhalter 4"/>
          <p:cNvSpPr>
            <a:spLocks noGrp="1"/>
          </p:cNvSpPr>
          <p:nvPr>
            <p:ph idx="1"/>
          </p:nvPr>
        </p:nvSpPr>
        <p:spPr>
          <a:xfrm>
            <a:off x="323528" y="1298200"/>
            <a:ext cx="8424936" cy="5011120"/>
          </a:xfrm>
          <a:prstGeom prst="rect">
            <a:avLst/>
          </a:prstGeom>
          <a:noFill/>
        </p:spPr>
        <p:txBody>
          <a:bodyPr>
            <a:noAutofit/>
          </a:bodyPr>
          <a:lstStyle/>
          <a:p>
            <a:pPr marL="0" indent="0">
              <a:buNone/>
            </a:pPr>
            <a:r>
              <a:rPr lang="de-DE" sz="2400" dirty="0">
                <a:latin typeface="Calibri" panose="020F0502020204030204" pitchFamily="34" charset="0"/>
              </a:rPr>
              <a:t>Wähle aus den Zahlen 1, 3, 4, 5, 8, 17, 20, 23, 24, 51, 60 sechs verschiedene Zahlen aus, damit du eine Bruch-Additionsaufgabe mit korrektem Ergebnis bilden kannst</a:t>
            </a:r>
            <a:r>
              <a:rPr lang="de-DE" sz="2400" dirty="0" smtClean="0">
                <a:latin typeface="Calibri" panose="020F0502020204030204" pitchFamily="34" charset="0"/>
              </a:rPr>
              <a:t>.</a:t>
            </a:r>
            <a:endParaRPr lang="de-DE" sz="2400" dirty="0">
              <a:latin typeface="Calibri" panose="020F0502020204030204" pitchFamily="34" charset="0"/>
            </a:endParaRPr>
          </a:p>
        </p:txBody>
      </p:sp>
      <p:sp>
        <p:nvSpPr>
          <p:cNvPr id="6" name="Titel 5"/>
          <p:cNvSpPr>
            <a:spLocks noGrp="1"/>
          </p:cNvSpPr>
          <p:nvPr>
            <p:ph type="title"/>
          </p:nvPr>
        </p:nvSpPr>
        <p:spPr/>
        <p:txBody>
          <a:bodyPr>
            <a:normAutofit fontScale="90000"/>
          </a:bodyPr>
          <a:lstStyle/>
          <a:p>
            <a:r>
              <a:rPr lang="de-DE" sz="2800" dirty="0">
                <a:latin typeface="Calibri" panose="020F0502020204030204" pitchFamily="34" charset="0"/>
              </a:rPr>
              <a:t>Aufgaben </a:t>
            </a:r>
            <a:r>
              <a:rPr lang="de-DE" sz="2800" dirty="0" smtClean="0">
                <a:latin typeface="Calibri" panose="020F0502020204030204" pitchFamily="34" charset="0"/>
              </a:rPr>
              <a:t>finden</a:t>
            </a:r>
            <a:endParaRPr lang="de-DE" dirty="0"/>
          </a:p>
        </p:txBody>
      </p:sp>
      <p:grpSp>
        <p:nvGrpSpPr>
          <p:cNvPr id="9" name="Gruppierung 8"/>
          <p:cNvGrpSpPr/>
          <p:nvPr/>
        </p:nvGrpSpPr>
        <p:grpSpPr>
          <a:xfrm>
            <a:off x="896174" y="835994"/>
            <a:ext cx="6684120" cy="4697280"/>
            <a:chOff x="896174" y="835994"/>
            <a:chExt cx="6684120" cy="4697280"/>
          </a:xfrm>
        </p:grpSpPr>
        <mc:AlternateContent xmlns:mc="http://schemas.openxmlformats.org/markup-compatibility/2006" xmlns:p14="http://schemas.microsoft.com/office/powerpoint/2010/main">
          <mc:Choice Requires="p14">
            <p:contentPart p14:bwMode="auto" r:id="rId3">
              <p14:nvContentPartPr>
                <p14:cNvPr id="3" name="Freihand 2"/>
                <p14:cNvContentPartPr/>
                <p14:nvPr/>
              </p14:nvContentPartPr>
              <p14:xfrm>
                <a:off x="896174" y="835994"/>
                <a:ext cx="6684120" cy="4697280"/>
              </p14:xfrm>
            </p:contentPart>
          </mc:Choice>
          <mc:Fallback xmlns="">
            <p:pic>
              <p:nvPicPr>
                <p:cNvPr id="3" name="Freihand 2"/>
                <p:cNvPicPr/>
                <p:nvPr/>
              </p:nvPicPr>
              <p:blipFill>
                <a:blip r:embed="rId4"/>
                <a:stretch>
                  <a:fillRect/>
                </a:stretch>
              </p:blipFill>
              <p:spPr>
                <a:xfrm>
                  <a:off x="896174" y="835994"/>
                  <a:ext cx="6684120" cy="4697280"/>
                </a:xfrm>
                <a:prstGeom prst="rect">
                  <a:avLst/>
                </a:prstGeom>
              </p:spPr>
            </p:pic>
          </mc:Fallback>
        </mc:AlternateContent>
        <p:sp>
          <p:nvSpPr>
            <p:cNvPr id="8" name="Textfeld 7"/>
            <p:cNvSpPr txBox="1"/>
            <p:nvPr/>
          </p:nvSpPr>
          <p:spPr>
            <a:xfrm>
              <a:off x="2819926" y="3633045"/>
              <a:ext cx="3816424" cy="1508105"/>
            </a:xfrm>
            <a:prstGeom prst="rect">
              <a:avLst/>
            </a:prstGeom>
            <a:noFill/>
          </p:spPr>
          <p:txBody>
            <a:bodyPr wrap="square" rtlCol="0">
              <a:spAutoFit/>
            </a:bodyPr>
            <a:lstStyle/>
            <a:p>
              <a:pPr lvl="0" eaLnBrk="1" hangingPunct="1">
                <a:spcBef>
                  <a:spcPts val="576"/>
                </a:spcBef>
                <a:spcAft>
                  <a:spcPts val="600"/>
                </a:spcAft>
                <a:buClr>
                  <a:srgbClr val="327A86"/>
                </a:buClr>
              </a:pPr>
              <a:r>
                <a:rPr lang="de-DE" kern="0" dirty="0">
                  <a:solidFill>
                    <a:srgbClr val="327A86">
                      <a:lumMod val="75000"/>
                    </a:srgbClr>
                  </a:solidFill>
                  <a:latin typeface="Calibri"/>
                  <a:ea typeface="ＭＳ Ｐゴシック"/>
                  <a:cs typeface="Calibri"/>
                </a:rPr>
                <a:t>a) Finde 1 Lösung!</a:t>
              </a:r>
            </a:p>
            <a:p>
              <a:pPr lvl="0" eaLnBrk="1" hangingPunct="1">
                <a:spcBef>
                  <a:spcPts val="576"/>
                </a:spcBef>
                <a:spcAft>
                  <a:spcPts val="600"/>
                </a:spcAft>
                <a:buClr>
                  <a:srgbClr val="327A86"/>
                </a:buClr>
              </a:pPr>
              <a:r>
                <a:rPr lang="de-DE" kern="0" dirty="0">
                  <a:solidFill>
                    <a:srgbClr val="327A86">
                      <a:lumMod val="75000"/>
                    </a:srgbClr>
                  </a:solidFill>
                  <a:latin typeface="Calibri"/>
                  <a:ea typeface="ＭＳ Ｐゴシック"/>
                  <a:cs typeface="Calibri"/>
                </a:rPr>
                <a:t>b) Finde mehrere Lösungen!</a:t>
              </a:r>
            </a:p>
            <a:p>
              <a:pPr lvl="0" eaLnBrk="1" hangingPunct="1">
                <a:spcBef>
                  <a:spcPts val="576"/>
                </a:spcBef>
                <a:spcAft>
                  <a:spcPts val="600"/>
                </a:spcAft>
                <a:buClr>
                  <a:srgbClr val="327A86"/>
                </a:buClr>
              </a:pPr>
              <a:r>
                <a:rPr lang="de-DE" kern="0" dirty="0">
                  <a:solidFill>
                    <a:srgbClr val="327A86">
                      <a:lumMod val="75000"/>
                    </a:srgbClr>
                  </a:solidFill>
                  <a:latin typeface="Calibri"/>
                  <a:ea typeface="ＭＳ Ｐゴシック"/>
                  <a:cs typeface="Calibri"/>
                </a:rPr>
                <a:t>c) Finde alle Lösungen!</a:t>
              </a:r>
            </a:p>
          </p:txBody>
        </p:sp>
      </p:grpSp>
    </p:spTree>
    <p:extLst>
      <p:ext uri="{BB962C8B-B14F-4D97-AF65-F5344CB8AC3E}">
        <p14:creationId xmlns:p14="http://schemas.microsoft.com/office/powerpoint/2010/main" val="20038466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hteck 21"/>
          <p:cNvSpPr/>
          <p:nvPr/>
        </p:nvSpPr>
        <p:spPr bwMode="auto">
          <a:xfrm>
            <a:off x="-174567" y="1196480"/>
            <a:ext cx="8634999" cy="4824808"/>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4" name="Textplatzhalter 3"/>
          <p:cNvSpPr>
            <a:spLocks noGrp="1"/>
          </p:cNvSpPr>
          <p:nvPr>
            <p:ph type="body" sz="quarter" idx="4294967295"/>
          </p:nvPr>
        </p:nvSpPr>
        <p:spPr>
          <a:xfrm>
            <a:off x="539552" y="1412776"/>
            <a:ext cx="7416800" cy="503238"/>
          </a:xfrm>
          <a:prstGeom prst="rect">
            <a:avLst/>
          </a:prstGeom>
        </p:spPr>
        <p:txBody>
          <a:bodyPr/>
          <a:lstStyle/>
          <a:p>
            <a:pPr marL="0" indent="0">
              <a:buNone/>
            </a:pPr>
            <a:r>
              <a:rPr lang="de-DE" sz="2400" dirty="0" smtClean="0">
                <a:solidFill>
                  <a:schemeClr val="tx2">
                    <a:lumMod val="75000"/>
                  </a:schemeClr>
                </a:solidFill>
                <a:effectLst/>
              </a:rPr>
              <a:t>Finde eine Additionsaufgabe mit dem Ergebnis 2/5 !</a:t>
            </a:r>
            <a:endParaRPr lang="de-DE" sz="2400" dirty="0">
              <a:solidFill>
                <a:schemeClr val="tx2">
                  <a:lumMod val="75000"/>
                </a:schemeClr>
              </a:solidFill>
              <a:effectLst/>
            </a:endParaRPr>
          </a:p>
        </p:txBody>
      </p:sp>
      <p:sp>
        <p:nvSpPr>
          <p:cNvPr id="5" name="Textplatzhalter 4"/>
          <p:cNvSpPr>
            <a:spLocks noGrp="1"/>
          </p:cNvSpPr>
          <p:nvPr>
            <p:ph type="body" sz="quarter" idx="4294967295"/>
          </p:nvPr>
        </p:nvSpPr>
        <p:spPr>
          <a:xfrm>
            <a:off x="539552" y="3787800"/>
            <a:ext cx="7021512" cy="1873250"/>
          </a:xfrm>
          <a:prstGeom prst="rect">
            <a:avLst/>
          </a:prstGeom>
          <a:noFill/>
        </p:spPr>
        <p:txBody>
          <a:bodyPr/>
          <a:lstStyle/>
          <a:p>
            <a:pPr marL="457200" indent="-457200">
              <a:spcBef>
                <a:spcPts val="0"/>
              </a:spcBef>
              <a:buAutoNum type="alphaLcParenR"/>
            </a:pPr>
            <a:r>
              <a:rPr lang="de-DE" sz="2000" dirty="0" smtClean="0">
                <a:solidFill>
                  <a:schemeClr val="tx2">
                    <a:lumMod val="75000"/>
                  </a:schemeClr>
                </a:solidFill>
              </a:rPr>
              <a:t>Verwende gleiche Summanden!</a:t>
            </a:r>
          </a:p>
          <a:p>
            <a:pPr marL="457200" indent="-457200">
              <a:spcBef>
                <a:spcPts val="0"/>
              </a:spcBef>
              <a:buAutoNum type="alphaLcParenR"/>
            </a:pPr>
            <a:r>
              <a:rPr lang="de-DE" sz="2000" dirty="0" smtClean="0">
                <a:solidFill>
                  <a:schemeClr val="tx2">
                    <a:lumMod val="75000"/>
                  </a:schemeClr>
                </a:solidFill>
              </a:rPr>
              <a:t>Verwende verschiedene Summanden!</a:t>
            </a:r>
          </a:p>
          <a:p>
            <a:pPr marL="457200" indent="-457200">
              <a:spcBef>
                <a:spcPts val="0"/>
              </a:spcBef>
              <a:buAutoNum type="alphaLcParenR"/>
            </a:pPr>
            <a:r>
              <a:rPr lang="de-DE" sz="2000" dirty="0" smtClean="0">
                <a:solidFill>
                  <a:schemeClr val="tx2">
                    <a:lumMod val="75000"/>
                  </a:schemeClr>
                </a:solidFill>
              </a:rPr>
              <a:t>Finde verschiedene Möglichkeiten!</a:t>
            </a:r>
          </a:p>
          <a:p>
            <a:pPr marL="457200" indent="-457200">
              <a:spcBef>
                <a:spcPts val="0"/>
              </a:spcBef>
              <a:buAutoNum type="alphaLcParenR"/>
            </a:pPr>
            <a:r>
              <a:rPr lang="de-DE" sz="2000" dirty="0" smtClean="0">
                <a:solidFill>
                  <a:schemeClr val="tx2">
                    <a:lumMod val="75000"/>
                  </a:schemeClr>
                </a:solidFill>
              </a:rPr>
              <a:t>Finde verschiedene Möglichkeiten, ohne zu erweitern!</a:t>
            </a:r>
          </a:p>
          <a:p>
            <a:pPr marL="457200" indent="-457200">
              <a:spcBef>
                <a:spcPts val="0"/>
              </a:spcBef>
              <a:buAutoNum type="alphaLcParenR"/>
            </a:pPr>
            <a:r>
              <a:rPr lang="de-DE" sz="2000" dirty="0" smtClean="0">
                <a:solidFill>
                  <a:schemeClr val="tx2">
                    <a:lumMod val="75000"/>
                  </a:schemeClr>
                </a:solidFill>
              </a:rPr>
              <a:t>Zeichne ein Bild dazu!</a:t>
            </a:r>
            <a:endParaRPr lang="de-DE" sz="2000" dirty="0">
              <a:solidFill>
                <a:schemeClr val="tx2">
                  <a:lumMod val="75000"/>
                </a:schemeClr>
              </a:solidFill>
            </a:endParaRPr>
          </a:p>
        </p:txBody>
      </p:sp>
      <p:sp>
        <p:nvSpPr>
          <p:cNvPr id="34" name="Rechteck 33"/>
          <p:cNvSpPr/>
          <p:nvPr/>
        </p:nvSpPr>
        <p:spPr bwMode="auto">
          <a:xfrm>
            <a:off x="2915816" y="2636912"/>
            <a:ext cx="2952328" cy="1152128"/>
          </a:xfrm>
          <a:prstGeom prst="rect">
            <a:avLst/>
          </a:prstGeom>
          <a:noFill/>
          <a:ln w="9525">
            <a:noFill/>
            <a:miter lim="800000"/>
            <a:headEnd/>
            <a:tailEnd/>
          </a:ln>
        </p:spPr>
        <p:txBody>
          <a:bodyPr wrap="none" rtlCol="0" anchor="ctr">
            <a:spAutoFit/>
          </a:bodyPr>
          <a:lstStyle/>
          <a:p>
            <a:pPr algn="ctr"/>
            <a:endParaRPr lang="de-DE" sz="1400" b="1" dirty="0" smtClean="0">
              <a:solidFill>
                <a:schemeClr val="bg1"/>
              </a:solidFill>
              <a:latin typeface="Calibri" pitchFamily="34" charset="0"/>
            </a:endParaRPr>
          </a:p>
        </p:txBody>
      </p:sp>
      <p:grpSp>
        <p:nvGrpSpPr>
          <p:cNvPr id="2" name="Gruppieren 7"/>
          <p:cNvGrpSpPr/>
          <p:nvPr/>
        </p:nvGrpSpPr>
        <p:grpSpPr>
          <a:xfrm>
            <a:off x="1728168" y="2349153"/>
            <a:ext cx="2546933" cy="1080120"/>
            <a:chOff x="1304987" y="2924944"/>
            <a:chExt cx="2330909" cy="1080120"/>
          </a:xfrm>
        </p:grpSpPr>
        <p:sp>
          <p:nvSpPr>
            <p:cNvPr id="9" name="Rechteck 8"/>
            <p:cNvSpPr/>
            <p:nvPr/>
          </p:nvSpPr>
          <p:spPr bwMode="auto">
            <a:xfrm rot="16200000">
              <a:off x="2032866" y="3169549"/>
              <a:ext cx="220925" cy="307777"/>
            </a:xfrm>
            <a:prstGeom prst="rect">
              <a:avLst/>
            </a:prstGeom>
            <a:noFill/>
            <a:ln w="9525">
              <a:noFill/>
              <a:miter lim="800000"/>
              <a:headEnd/>
              <a:tailEnd/>
            </a:ln>
          </p:spPr>
          <p:txBody>
            <a:bodyPr wrap="square" rtlCol="0" anchor="ctr">
              <a:spAutoFit/>
            </a:bodyPr>
            <a:lstStyle/>
            <a:p>
              <a:pPr algn="ctr"/>
              <a:endParaRPr lang="de-DE" sz="1400" b="1" dirty="0" smtClean="0">
                <a:solidFill>
                  <a:schemeClr val="bg1"/>
                </a:solidFill>
                <a:latin typeface="Calibri" pitchFamily="34" charset="0"/>
              </a:endParaRPr>
            </a:p>
          </p:txBody>
        </p:sp>
        <p:sp>
          <p:nvSpPr>
            <p:cNvPr id="10" name="Rechteck 9"/>
            <p:cNvSpPr/>
            <p:nvPr/>
          </p:nvSpPr>
          <p:spPr bwMode="auto">
            <a:xfrm>
              <a:off x="1403648" y="3068960"/>
              <a:ext cx="216024" cy="307777"/>
            </a:xfrm>
            <a:prstGeom prst="rect">
              <a:avLst/>
            </a:prstGeom>
            <a:noFill/>
            <a:ln w="38100">
              <a:solidFill>
                <a:schemeClr val="tx1"/>
              </a:solidFill>
              <a:miter lim="800000"/>
              <a:headEnd/>
              <a:tailEnd/>
            </a:ln>
          </p:spPr>
          <p:txBody>
            <a:bodyPr wrap="square" rtlCol="0" anchor="ctr">
              <a:spAutoFit/>
            </a:bodyPr>
            <a:lstStyle/>
            <a:p>
              <a:pPr algn="ctr"/>
              <a:endParaRPr lang="de-DE" sz="1400" b="1" dirty="0" smtClean="0">
                <a:solidFill>
                  <a:schemeClr val="bg1"/>
                </a:solidFill>
                <a:latin typeface="Calibri" pitchFamily="34" charset="0"/>
              </a:endParaRPr>
            </a:p>
          </p:txBody>
        </p:sp>
        <p:sp>
          <p:nvSpPr>
            <p:cNvPr id="11" name="Rechteck 10"/>
            <p:cNvSpPr/>
            <p:nvPr/>
          </p:nvSpPr>
          <p:spPr bwMode="auto">
            <a:xfrm>
              <a:off x="1403648" y="3553271"/>
              <a:ext cx="216024" cy="307777"/>
            </a:xfrm>
            <a:prstGeom prst="rect">
              <a:avLst/>
            </a:prstGeom>
            <a:noFill/>
            <a:ln w="38100">
              <a:solidFill>
                <a:schemeClr val="tx1"/>
              </a:solidFill>
              <a:miter lim="800000"/>
              <a:headEnd/>
              <a:tailEnd/>
            </a:ln>
          </p:spPr>
          <p:txBody>
            <a:bodyPr wrap="square" rtlCol="0" anchor="ctr">
              <a:spAutoFit/>
            </a:bodyPr>
            <a:lstStyle/>
            <a:p>
              <a:pPr algn="ctr"/>
              <a:endParaRPr lang="de-DE" sz="1400" b="1" dirty="0" smtClean="0">
                <a:solidFill>
                  <a:schemeClr val="bg1"/>
                </a:solidFill>
                <a:latin typeface="Calibri" pitchFamily="34" charset="0"/>
              </a:endParaRPr>
            </a:p>
          </p:txBody>
        </p:sp>
        <p:cxnSp>
          <p:nvCxnSpPr>
            <p:cNvPr id="12" name="Gerade Verbindung 11"/>
            <p:cNvCxnSpPr/>
            <p:nvPr/>
          </p:nvCxnSpPr>
          <p:spPr>
            <a:xfrm>
              <a:off x="1304987" y="3452884"/>
              <a:ext cx="432048" cy="0"/>
            </a:xfrm>
            <a:prstGeom prst="line">
              <a:avLst/>
            </a:prstGeom>
            <a:noFill/>
            <a:ln w="38100">
              <a:solidFill>
                <a:schemeClr val="tx1"/>
              </a:solidFill>
              <a:miter lim="800000"/>
              <a:headEnd/>
              <a:tailEnd/>
            </a:ln>
          </p:spPr>
        </p:cxnSp>
        <p:sp>
          <p:nvSpPr>
            <p:cNvPr id="13" name="Rechteck 12"/>
            <p:cNvSpPr/>
            <p:nvPr/>
          </p:nvSpPr>
          <p:spPr bwMode="auto">
            <a:xfrm>
              <a:off x="2294397" y="3068960"/>
              <a:ext cx="216024" cy="307777"/>
            </a:xfrm>
            <a:prstGeom prst="rect">
              <a:avLst/>
            </a:prstGeom>
            <a:noFill/>
            <a:ln w="38100">
              <a:solidFill>
                <a:schemeClr val="tx1"/>
              </a:solidFill>
              <a:miter lim="800000"/>
              <a:headEnd/>
              <a:tailEnd/>
            </a:ln>
          </p:spPr>
          <p:txBody>
            <a:bodyPr wrap="square" rtlCol="0" anchor="ctr">
              <a:spAutoFit/>
            </a:bodyPr>
            <a:lstStyle/>
            <a:p>
              <a:pPr algn="ctr"/>
              <a:endParaRPr lang="de-DE" sz="1400" b="1" dirty="0" smtClean="0">
                <a:solidFill>
                  <a:schemeClr val="bg1"/>
                </a:solidFill>
                <a:latin typeface="Calibri" pitchFamily="34" charset="0"/>
              </a:endParaRPr>
            </a:p>
          </p:txBody>
        </p:sp>
        <p:sp>
          <p:nvSpPr>
            <p:cNvPr id="14" name="Rechteck 13"/>
            <p:cNvSpPr/>
            <p:nvPr/>
          </p:nvSpPr>
          <p:spPr bwMode="auto">
            <a:xfrm>
              <a:off x="2294397" y="3553271"/>
              <a:ext cx="216024" cy="307777"/>
            </a:xfrm>
            <a:prstGeom prst="rect">
              <a:avLst/>
            </a:prstGeom>
            <a:noFill/>
            <a:ln w="38100">
              <a:solidFill>
                <a:schemeClr val="tx1"/>
              </a:solidFill>
              <a:miter lim="800000"/>
              <a:headEnd/>
              <a:tailEnd/>
            </a:ln>
          </p:spPr>
          <p:txBody>
            <a:bodyPr wrap="square" rtlCol="0" anchor="ctr">
              <a:spAutoFit/>
            </a:bodyPr>
            <a:lstStyle/>
            <a:p>
              <a:pPr algn="ctr"/>
              <a:endParaRPr lang="de-DE" sz="1400" b="1" dirty="0" smtClean="0">
                <a:solidFill>
                  <a:schemeClr val="bg1"/>
                </a:solidFill>
                <a:latin typeface="Calibri" pitchFamily="34" charset="0"/>
              </a:endParaRPr>
            </a:p>
          </p:txBody>
        </p:sp>
        <p:cxnSp>
          <p:nvCxnSpPr>
            <p:cNvPr id="15" name="Gerade Verbindung 14"/>
            <p:cNvCxnSpPr/>
            <p:nvPr/>
          </p:nvCxnSpPr>
          <p:spPr>
            <a:xfrm>
              <a:off x="2195736" y="3452884"/>
              <a:ext cx="432048" cy="0"/>
            </a:xfrm>
            <a:prstGeom prst="line">
              <a:avLst/>
            </a:prstGeom>
            <a:noFill/>
            <a:ln w="38100">
              <a:solidFill>
                <a:schemeClr val="tx1"/>
              </a:solidFill>
              <a:miter lim="800000"/>
              <a:headEnd/>
              <a:tailEnd/>
            </a:ln>
          </p:spPr>
        </p:cxnSp>
        <p:cxnSp>
          <p:nvCxnSpPr>
            <p:cNvPr id="16" name="Gerade Verbindung 15"/>
            <p:cNvCxnSpPr/>
            <p:nvPr/>
          </p:nvCxnSpPr>
          <p:spPr>
            <a:xfrm>
              <a:off x="3203848" y="3452884"/>
              <a:ext cx="432048" cy="0"/>
            </a:xfrm>
            <a:prstGeom prst="line">
              <a:avLst/>
            </a:prstGeom>
            <a:noFill/>
            <a:ln w="38100">
              <a:solidFill>
                <a:schemeClr val="tx1"/>
              </a:solidFill>
              <a:miter lim="800000"/>
              <a:headEnd/>
              <a:tailEnd/>
            </a:ln>
          </p:spPr>
        </p:cxnSp>
        <p:sp>
          <p:nvSpPr>
            <p:cNvPr id="17" name="Textfeld 16"/>
            <p:cNvSpPr txBox="1"/>
            <p:nvPr/>
          </p:nvSpPr>
          <p:spPr>
            <a:xfrm>
              <a:off x="3203848" y="2924944"/>
              <a:ext cx="432048" cy="523220"/>
            </a:xfrm>
            <a:prstGeom prst="rect">
              <a:avLst/>
            </a:prstGeom>
            <a:noFill/>
          </p:spPr>
          <p:txBody>
            <a:bodyPr wrap="square" rtlCol="0">
              <a:spAutoFit/>
            </a:bodyPr>
            <a:lstStyle/>
            <a:p>
              <a:pPr algn="ctr"/>
              <a:r>
                <a:rPr lang="de-DE" sz="2800" b="1" dirty="0" smtClean="0">
                  <a:latin typeface="Calibri" charset="0"/>
                </a:rPr>
                <a:t>2</a:t>
              </a:r>
              <a:endParaRPr lang="de-DE" sz="2800" b="1" dirty="0">
                <a:latin typeface="Calibri" charset="0"/>
              </a:endParaRPr>
            </a:p>
          </p:txBody>
        </p:sp>
        <p:sp>
          <p:nvSpPr>
            <p:cNvPr id="18" name="Textfeld 17"/>
            <p:cNvSpPr txBox="1"/>
            <p:nvPr/>
          </p:nvSpPr>
          <p:spPr>
            <a:xfrm>
              <a:off x="3203848" y="3481844"/>
              <a:ext cx="432048" cy="523220"/>
            </a:xfrm>
            <a:prstGeom prst="rect">
              <a:avLst/>
            </a:prstGeom>
            <a:noFill/>
          </p:spPr>
          <p:txBody>
            <a:bodyPr wrap="square" rtlCol="0">
              <a:spAutoFit/>
            </a:bodyPr>
            <a:lstStyle/>
            <a:p>
              <a:pPr algn="ctr"/>
              <a:r>
                <a:rPr lang="de-DE" sz="2800" b="1" dirty="0" smtClean="0">
                  <a:latin typeface="Calibri" charset="0"/>
                </a:rPr>
                <a:t>5</a:t>
              </a:r>
              <a:endParaRPr lang="de-DE" sz="2800" b="1" dirty="0">
                <a:latin typeface="Calibri" charset="0"/>
              </a:endParaRPr>
            </a:p>
          </p:txBody>
        </p:sp>
        <p:sp>
          <p:nvSpPr>
            <p:cNvPr id="19" name="Textfeld 18"/>
            <p:cNvSpPr txBox="1"/>
            <p:nvPr/>
          </p:nvSpPr>
          <p:spPr>
            <a:xfrm>
              <a:off x="2699792" y="3193812"/>
              <a:ext cx="432048" cy="523220"/>
            </a:xfrm>
            <a:prstGeom prst="rect">
              <a:avLst/>
            </a:prstGeom>
            <a:noFill/>
          </p:spPr>
          <p:txBody>
            <a:bodyPr wrap="square" rtlCol="0">
              <a:spAutoFit/>
            </a:bodyPr>
            <a:lstStyle/>
            <a:p>
              <a:pPr algn="ctr"/>
              <a:r>
                <a:rPr lang="de-DE" sz="2800" b="1" dirty="0" smtClean="0">
                  <a:latin typeface="Calibri" charset="0"/>
                </a:rPr>
                <a:t>=</a:t>
              </a:r>
              <a:endParaRPr lang="de-DE" sz="2800" b="1" dirty="0">
                <a:latin typeface="Calibri" charset="0"/>
              </a:endParaRPr>
            </a:p>
          </p:txBody>
        </p:sp>
        <p:sp>
          <p:nvSpPr>
            <p:cNvPr id="20" name="Textfeld 19"/>
            <p:cNvSpPr txBox="1"/>
            <p:nvPr/>
          </p:nvSpPr>
          <p:spPr>
            <a:xfrm>
              <a:off x="1763688" y="3193812"/>
              <a:ext cx="432048" cy="523220"/>
            </a:xfrm>
            <a:prstGeom prst="rect">
              <a:avLst/>
            </a:prstGeom>
            <a:noFill/>
          </p:spPr>
          <p:txBody>
            <a:bodyPr wrap="square" rtlCol="0">
              <a:spAutoFit/>
            </a:bodyPr>
            <a:lstStyle/>
            <a:p>
              <a:pPr algn="ctr"/>
              <a:r>
                <a:rPr lang="de-DE" sz="2800" b="1" dirty="0" smtClean="0">
                  <a:latin typeface="Calibri" charset="0"/>
                </a:rPr>
                <a:t>+</a:t>
              </a:r>
              <a:endParaRPr lang="de-DE" sz="2800" b="1" dirty="0">
                <a:latin typeface="Calibri" charset="0"/>
              </a:endParaRPr>
            </a:p>
          </p:txBody>
        </p:sp>
      </p:grpSp>
      <p:sp>
        <p:nvSpPr>
          <p:cNvPr id="37" name="Rechteck 36"/>
          <p:cNvSpPr/>
          <p:nvPr/>
        </p:nvSpPr>
        <p:spPr bwMode="auto">
          <a:xfrm>
            <a:off x="2555776" y="3695690"/>
            <a:ext cx="3744416" cy="307777"/>
          </a:xfrm>
          <a:prstGeom prst="rect">
            <a:avLst/>
          </a:prstGeom>
          <a:noFill/>
          <a:ln w="9525">
            <a:noFill/>
            <a:miter lim="800000"/>
            <a:headEnd/>
            <a:tailEnd/>
          </a:ln>
        </p:spPr>
        <p:txBody>
          <a:bodyPr wrap="square" rtlCol="0" anchor="ctr">
            <a:spAutoFit/>
          </a:bodyPr>
          <a:lstStyle/>
          <a:p>
            <a:pPr algn="ctr"/>
            <a:endParaRPr lang="de-DE" sz="1400" b="1" dirty="0" smtClean="0">
              <a:solidFill>
                <a:schemeClr val="bg1"/>
              </a:solidFill>
              <a:latin typeface="Calibri" pitchFamily="34" charset="0"/>
            </a:endParaRPr>
          </a:p>
        </p:txBody>
      </p:sp>
    </p:spTree>
    <p:extLst>
      <p:ext uri="{BB962C8B-B14F-4D97-AF65-F5344CB8AC3E}">
        <p14:creationId xmlns:p14="http://schemas.microsoft.com/office/powerpoint/2010/main" val="3547199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180528" y="2276872"/>
            <a:ext cx="8712968" cy="4248472"/>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10" name="Inhaltsplatzhalter 2"/>
          <p:cNvSpPr txBox="1">
            <a:spLocks/>
          </p:cNvSpPr>
          <p:nvPr/>
        </p:nvSpPr>
        <p:spPr bwMode="auto">
          <a:xfrm>
            <a:off x="-180528" y="1012554"/>
            <a:ext cx="7632848" cy="856700"/>
          </a:xfrm>
          <a:prstGeom prst="rect">
            <a:avLst/>
          </a:prstGeom>
          <a:solidFill>
            <a:srgbClr val="327A86">
              <a:alpha val="25098"/>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9" name="Inhaltsplatzhalter 8"/>
          <p:cNvSpPr>
            <a:spLocks noGrp="1"/>
          </p:cNvSpPr>
          <p:nvPr>
            <p:ph idx="1"/>
          </p:nvPr>
        </p:nvSpPr>
        <p:spPr/>
        <p:txBody>
          <a:bodyPr/>
          <a:lstStyle/>
          <a:p>
            <a:pPr marL="0" indent="0">
              <a:buNone/>
            </a:pPr>
            <a:r>
              <a:rPr lang="de-DE" dirty="0"/>
              <a:t>Welche Tätigkeiten werden von den Schülern bei der Bearbeitung </a:t>
            </a:r>
            <a:br>
              <a:rPr lang="de-DE" dirty="0"/>
            </a:br>
            <a:r>
              <a:rPr lang="de-DE" dirty="0" smtClean="0"/>
              <a:t>dieser </a:t>
            </a:r>
            <a:r>
              <a:rPr lang="de-DE" dirty="0"/>
              <a:t>Aufgabe ausgeübt</a:t>
            </a:r>
            <a:r>
              <a:rPr lang="de-DE" dirty="0" smtClean="0"/>
              <a:t>?</a:t>
            </a:r>
            <a:endParaRPr lang="de-DE" dirty="0"/>
          </a:p>
        </p:txBody>
      </p:sp>
      <p:sp>
        <p:nvSpPr>
          <p:cNvPr id="5" name="Titel 4"/>
          <p:cNvSpPr>
            <a:spLocks noGrp="1"/>
          </p:cNvSpPr>
          <p:nvPr>
            <p:ph type="title"/>
          </p:nvPr>
        </p:nvSpPr>
        <p:spPr/>
        <p:txBody>
          <a:bodyPr>
            <a:normAutofit fontScale="90000"/>
          </a:bodyPr>
          <a:lstStyle/>
          <a:p>
            <a:r>
              <a:rPr lang="de-DE" dirty="0" smtClean="0"/>
              <a:t>Zahlenmauern</a:t>
            </a:r>
            <a:endParaRPr lang="de-DE" dirty="0"/>
          </a:p>
        </p:txBody>
      </p:sp>
      <p:grpSp>
        <p:nvGrpSpPr>
          <p:cNvPr id="3" name="Gruppieren 2"/>
          <p:cNvGrpSpPr/>
          <p:nvPr/>
        </p:nvGrpSpPr>
        <p:grpSpPr>
          <a:xfrm>
            <a:off x="754857" y="2856735"/>
            <a:ext cx="6984776" cy="2948529"/>
            <a:chOff x="1619672" y="2856735"/>
            <a:chExt cx="6984776" cy="2948529"/>
          </a:xfrm>
        </p:grpSpPr>
        <p:pic>
          <p:nvPicPr>
            <p:cNvPr id="512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l="36618" t="42524" r="14413" b="24401"/>
            <a:stretch>
              <a:fillRect/>
            </a:stretch>
          </p:blipFill>
          <p:spPr bwMode="auto">
            <a:xfrm>
              <a:off x="1619672" y="2856735"/>
              <a:ext cx="6984776" cy="2948529"/>
            </a:xfrm>
            <a:prstGeom prst="rect">
              <a:avLst/>
            </a:prstGeom>
            <a:ln>
              <a:noFill/>
            </a:ln>
            <a:effectLst>
              <a:outerShdw blurRad="292100" dist="139700" dir="2700000" algn="tl" rotWithShape="0">
                <a:srgbClr val="333333">
                  <a:alpha val="65000"/>
                </a:srgbClr>
              </a:outerShdw>
            </a:effectLst>
          </p:spPr>
        </p:pic>
        <p:sp>
          <p:nvSpPr>
            <p:cNvPr id="2" name="Textfeld 1"/>
            <p:cNvSpPr txBox="1"/>
            <p:nvPr/>
          </p:nvSpPr>
          <p:spPr>
            <a:xfrm>
              <a:off x="1907704" y="5226184"/>
              <a:ext cx="792088" cy="461665"/>
            </a:xfrm>
            <a:prstGeom prst="rect">
              <a:avLst/>
            </a:prstGeom>
            <a:solidFill>
              <a:schemeClr val="bg1"/>
            </a:solidFill>
          </p:spPr>
          <p:txBody>
            <a:bodyPr wrap="square" rtlCol="0">
              <a:spAutoFit/>
            </a:bodyPr>
            <a:lstStyle/>
            <a:p>
              <a:r>
                <a:rPr lang="de-DE" sz="2400" dirty="0" smtClean="0">
                  <a:latin typeface="Calibri" charset="0"/>
                </a:rPr>
                <a:t>10</a:t>
              </a:r>
              <a:endParaRPr lang="de-DE" sz="2400" dirty="0">
                <a:latin typeface="Calibri" charset="0"/>
              </a:endParaRPr>
            </a:p>
          </p:txBody>
        </p:sp>
        <p:sp>
          <p:nvSpPr>
            <p:cNvPr id="7" name="Textfeld 6"/>
            <p:cNvSpPr txBox="1"/>
            <p:nvPr/>
          </p:nvSpPr>
          <p:spPr>
            <a:xfrm>
              <a:off x="4716016" y="5229200"/>
              <a:ext cx="792088" cy="461665"/>
            </a:xfrm>
            <a:prstGeom prst="rect">
              <a:avLst/>
            </a:prstGeom>
            <a:solidFill>
              <a:schemeClr val="bg1"/>
            </a:solidFill>
          </p:spPr>
          <p:txBody>
            <a:bodyPr wrap="square" rtlCol="0">
              <a:spAutoFit/>
            </a:bodyPr>
            <a:lstStyle/>
            <a:p>
              <a:r>
                <a:rPr lang="de-DE" sz="2400" dirty="0" smtClean="0">
                  <a:latin typeface="Calibri" charset="0"/>
                </a:rPr>
                <a:t>18</a:t>
              </a:r>
              <a:endParaRPr lang="de-DE" sz="2400" dirty="0">
                <a:latin typeface="Calibri" charset="0"/>
              </a:endParaRPr>
            </a:p>
          </p:txBody>
        </p:sp>
        <p:sp>
          <p:nvSpPr>
            <p:cNvPr id="8" name="Textfeld 7"/>
            <p:cNvSpPr txBox="1"/>
            <p:nvPr/>
          </p:nvSpPr>
          <p:spPr>
            <a:xfrm>
              <a:off x="4702763" y="3039343"/>
              <a:ext cx="792088" cy="461665"/>
            </a:xfrm>
            <a:prstGeom prst="rect">
              <a:avLst/>
            </a:prstGeom>
            <a:solidFill>
              <a:schemeClr val="bg1"/>
            </a:solidFill>
          </p:spPr>
          <p:txBody>
            <a:bodyPr wrap="square" rtlCol="0">
              <a:spAutoFit/>
            </a:bodyPr>
            <a:lstStyle/>
            <a:p>
              <a:endParaRPr lang="de-DE" sz="2400" dirty="0">
                <a:latin typeface="Calibri" charset="0"/>
              </a:endParaRPr>
            </a:p>
          </p:txBody>
        </p:sp>
      </p:grpSp>
    </p:spTree>
    <p:extLst>
      <p:ext uri="{BB962C8B-B14F-4D97-AF65-F5344CB8AC3E}">
        <p14:creationId xmlns:p14="http://schemas.microsoft.com/office/powerpoint/2010/main" val="697610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180528" y="1572562"/>
            <a:ext cx="8928992" cy="4304710"/>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2" name="Titel 1"/>
          <p:cNvSpPr>
            <a:spLocks noGrp="1"/>
          </p:cNvSpPr>
          <p:nvPr>
            <p:ph type="title"/>
          </p:nvPr>
        </p:nvSpPr>
        <p:spPr/>
        <p:txBody>
          <a:bodyPr>
            <a:normAutofit fontScale="90000"/>
          </a:bodyPr>
          <a:lstStyle/>
          <a:p>
            <a:r>
              <a:rPr lang="de-DE" dirty="0" smtClean="0"/>
              <a:t>Zahlenmauern</a:t>
            </a:r>
            <a:endParaRPr lang="de-DE" dirty="0"/>
          </a:p>
        </p:txBody>
      </p:sp>
      <p:sp>
        <p:nvSpPr>
          <p:cNvPr id="4" name="Textplatzhalter 3"/>
          <p:cNvSpPr>
            <a:spLocks noGrp="1"/>
          </p:cNvSpPr>
          <p:nvPr>
            <p:ph type="body" sz="quarter" idx="4294967295"/>
          </p:nvPr>
        </p:nvSpPr>
        <p:spPr>
          <a:xfrm>
            <a:off x="2411760" y="225445"/>
            <a:ext cx="5300492" cy="144016"/>
          </a:xfrm>
          <a:prstGeom prst="rect">
            <a:avLst/>
          </a:prstGeom>
        </p:spPr>
        <p:txBody>
          <a:bodyPr>
            <a:normAutofit fontScale="25000" lnSpcReduction="20000"/>
          </a:bodyPr>
          <a:lstStyle/>
          <a:p>
            <a:pPr marL="0" indent="0">
              <a:buNone/>
            </a:pPr>
            <a:r>
              <a:rPr lang="de-DE" sz="2400" b="1" dirty="0" smtClean="0">
                <a:solidFill>
                  <a:schemeClr val="tx2">
                    <a:lumMod val="60000"/>
                    <a:lumOff val="40000"/>
                  </a:schemeClr>
                </a:solidFill>
                <a:effectLst/>
              </a:rPr>
              <a:t>a) Welche Entdeckungen kannst du hier machen?</a:t>
            </a:r>
          </a:p>
          <a:p>
            <a:pPr marL="0" indent="0">
              <a:buNone/>
            </a:pPr>
            <a:r>
              <a:rPr lang="de-DE" sz="2400" b="1" dirty="0" smtClean="0">
                <a:solidFill>
                  <a:schemeClr val="tx2">
                    <a:lumMod val="60000"/>
                    <a:lumOff val="40000"/>
                  </a:schemeClr>
                </a:solidFill>
              </a:rPr>
              <a:t>b) Finde noch weitere Zahlenmauern</a:t>
            </a:r>
            <a:endParaRPr lang="de-DE" sz="2400" b="1" dirty="0">
              <a:solidFill>
                <a:schemeClr val="tx2">
                  <a:lumMod val="60000"/>
                  <a:lumOff val="40000"/>
                </a:schemeClr>
              </a:solidFill>
              <a:effectLst/>
            </a:endParaRP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36447" t="44055" r="17613" b="26650"/>
          <a:stretch>
            <a:fillRect/>
          </a:stretch>
        </p:blipFill>
        <p:spPr bwMode="auto">
          <a:xfrm>
            <a:off x="950582" y="2348880"/>
            <a:ext cx="7163635" cy="2768100"/>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p14="http://schemas.microsoft.com/office/powerpoint/2010/main">
        <mc:Choice Requires="p14">
          <p:contentPart p14:bwMode="auto" r:id="rId4">
            <p14:nvContentPartPr>
              <p14:cNvPr id="23" name="Freihand 22"/>
              <p14:cNvContentPartPr/>
              <p14:nvPr/>
            </p14:nvContentPartPr>
            <p14:xfrm>
              <a:off x="4179960" y="5537880"/>
              <a:ext cx="360" cy="360"/>
            </p14:xfrm>
          </p:contentPart>
        </mc:Choice>
        <mc:Fallback xmlns="">
          <p:pic>
            <p:nvPicPr>
              <p:cNvPr id="23" name="Freihand 22"/>
              <p:cNvPicPr/>
              <p:nvPr/>
            </p:nvPicPr>
            <p:blipFill>
              <a:blip r:embed="rId5"/>
              <a:stretch>
                <a:fillRect/>
              </a:stretch>
            </p:blipFill>
            <p:spPr>
              <a:xfrm>
                <a:off x="4177440" y="5535360"/>
                <a:ext cx="5400" cy="54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4" name="Freihand 23"/>
              <p14:cNvContentPartPr/>
              <p14:nvPr/>
            </p14:nvContentPartPr>
            <p14:xfrm>
              <a:off x="4532400" y="5983920"/>
              <a:ext cx="360" cy="360"/>
            </p14:xfrm>
          </p:contentPart>
        </mc:Choice>
        <mc:Fallback xmlns="">
          <p:pic>
            <p:nvPicPr>
              <p:cNvPr id="24" name="Freihand 23"/>
              <p:cNvPicPr/>
              <p:nvPr/>
            </p:nvPicPr>
            <p:blipFill>
              <a:blip r:embed="rId5"/>
              <a:stretch>
                <a:fillRect/>
              </a:stretch>
            </p:blipFill>
            <p:spPr>
              <a:xfrm>
                <a:off x="4529880" y="5981400"/>
                <a:ext cx="5400" cy="5400"/>
              </a:xfrm>
              <a:prstGeom prst="rect">
                <a:avLst/>
              </a:prstGeom>
            </p:spPr>
          </p:pic>
        </mc:Fallback>
      </mc:AlternateContent>
    </p:spTree>
    <p:extLst>
      <p:ext uri="{BB962C8B-B14F-4D97-AF65-F5344CB8AC3E}">
        <p14:creationId xmlns:p14="http://schemas.microsoft.com/office/powerpoint/2010/main" val="953707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dirty="0" smtClean="0"/>
              <a:t>Zahlenmauern</a:t>
            </a:r>
            <a:endParaRPr lang="de-DE" dirty="0"/>
          </a:p>
        </p:txBody>
      </p:sp>
      <p:sp>
        <p:nvSpPr>
          <p:cNvPr id="4" name="Textplatzhalter 3"/>
          <p:cNvSpPr>
            <a:spLocks noGrp="1"/>
          </p:cNvSpPr>
          <p:nvPr>
            <p:ph type="body" sz="quarter" idx="4294967295"/>
          </p:nvPr>
        </p:nvSpPr>
        <p:spPr>
          <a:xfrm>
            <a:off x="2674692" y="1529613"/>
            <a:ext cx="5497708" cy="938212"/>
          </a:xfrm>
          <a:prstGeom prst="rect">
            <a:avLst/>
          </a:prstGeom>
        </p:spPr>
        <p:txBody>
          <a:bodyPr>
            <a:normAutofit fontScale="85000" lnSpcReduction="10000"/>
          </a:bodyPr>
          <a:lstStyle/>
          <a:p>
            <a:pPr marL="0" indent="0">
              <a:buNone/>
            </a:pPr>
            <a:r>
              <a:rPr lang="de-DE" sz="2400" b="1" dirty="0" smtClean="0">
                <a:solidFill>
                  <a:schemeClr val="tx2">
                    <a:lumMod val="60000"/>
                    <a:lumOff val="40000"/>
                  </a:schemeClr>
                </a:solidFill>
                <a:effectLst/>
              </a:rPr>
              <a:t>a) Welche Entdeckungen kannst du hier machen?</a:t>
            </a:r>
          </a:p>
          <a:p>
            <a:pPr marL="0" indent="0">
              <a:buNone/>
            </a:pPr>
            <a:r>
              <a:rPr lang="de-DE" sz="2400" b="1" dirty="0" smtClean="0">
                <a:solidFill>
                  <a:schemeClr val="tx2">
                    <a:lumMod val="60000"/>
                    <a:lumOff val="40000"/>
                  </a:schemeClr>
                </a:solidFill>
              </a:rPr>
              <a:t>b) Finde noch weitere Zahlenmauern</a:t>
            </a:r>
            <a:endParaRPr lang="de-DE" sz="2400" b="1" dirty="0">
              <a:solidFill>
                <a:schemeClr val="tx2">
                  <a:lumMod val="60000"/>
                  <a:lumOff val="40000"/>
                </a:schemeClr>
              </a:solidFill>
              <a:effectLst/>
            </a:endParaRP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36447" t="44055" r="17613" b="26650"/>
          <a:stretch>
            <a:fillRect/>
          </a:stretch>
        </p:blipFill>
        <p:spPr bwMode="auto">
          <a:xfrm>
            <a:off x="1656837" y="2749132"/>
            <a:ext cx="7163635" cy="2768100"/>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p14="http://schemas.microsoft.com/office/powerpoint/2010/main">
        <mc:Choice Requires="p14">
          <p:contentPart p14:bwMode="auto" r:id="rId4">
            <p14:nvContentPartPr>
              <p14:cNvPr id="2" name="Freihand 1"/>
              <p14:cNvContentPartPr/>
              <p14:nvPr/>
            </p14:nvContentPartPr>
            <p14:xfrm>
              <a:off x="30600" y="2473200"/>
              <a:ext cx="7937640" cy="3511080"/>
            </p14:xfrm>
          </p:contentPart>
        </mc:Choice>
        <mc:Fallback xmlns="">
          <p:pic>
            <p:nvPicPr>
              <p:cNvPr id="2" name="Freihand 1"/>
              <p:cNvPicPr/>
              <p:nvPr/>
            </p:nvPicPr>
            <p:blipFill>
              <a:blip r:embed="rId5"/>
              <a:stretch>
                <a:fillRect/>
              </a:stretch>
            </p:blipFill>
            <p:spPr>
              <a:xfrm>
                <a:off x="20520" y="2461680"/>
                <a:ext cx="7959240" cy="35251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1" name="Freihand 10"/>
              <p14:cNvContentPartPr/>
              <p14:nvPr/>
            </p14:nvContentPartPr>
            <p14:xfrm>
              <a:off x="5616937" y="5108897"/>
              <a:ext cx="2860200" cy="798840"/>
            </p14:xfrm>
          </p:contentPart>
        </mc:Choice>
        <mc:Fallback xmlns="">
          <p:pic>
            <p:nvPicPr>
              <p:cNvPr id="11" name="Freihand 10"/>
              <p:cNvPicPr/>
              <p:nvPr/>
            </p:nvPicPr>
            <p:blipFill>
              <a:blip r:embed="rId7"/>
              <a:stretch>
                <a:fillRect/>
              </a:stretch>
            </p:blipFill>
            <p:spPr>
              <a:xfrm>
                <a:off x="5605057" y="5097017"/>
                <a:ext cx="2883960" cy="822600"/>
              </a:xfrm>
              <a:prstGeom prst="rect">
                <a:avLst/>
              </a:prstGeom>
            </p:spPr>
          </p:pic>
        </mc:Fallback>
      </mc:AlternateContent>
    </p:spTree>
    <p:extLst>
      <p:ext uri="{BB962C8B-B14F-4D97-AF65-F5344CB8AC3E}">
        <p14:creationId xmlns:p14="http://schemas.microsoft.com/office/powerpoint/2010/main" val="13679840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180528" y="2276872"/>
            <a:ext cx="8712968" cy="4248472"/>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10" name="Inhaltsplatzhalter 2"/>
          <p:cNvSpPr txBox="1">
            <a:spLocks/>
          </p:cNvSpPr>
          <p:nvPr/>
        </p:nvSpPr>
        <p:spPr bwMode="auto">
          <a:xfrm>
            <a:off x="-180528" y="1012554"/>
            <a:ext cx="7632848" cy="856700"/>
          </a:xfrm>
          <a:prstGeom prst="rect">
            <a:avLst/>
          </a:prstGeom>
          <a:solidFill>
            <a:srgbClr val="327A86">
              <a:alpha val="25098"/>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5" name="Titel 4"/>
          <p:cNvSpPr>
            <a:spLocks noGrp="1"/>
          </p:cNvSpPr>
          <p:nvPr>
            <p:ph type="title"/>
          </p:nvPr>
        </p:nvSpPr>
        <p:spPr/>
        <p:txBody>
          <a:bodyPr>
            <a:normAutofit fontScale="90000"/>
          </a:bodyPr>
          <a:lstStyle/>
          <a:p>
            <a:r>
              <a:rPr lang="de-DE" dirty="0" smtClean="0"/>
              <a:t>Zahlenmauern</a:t>
            </a:r>
            <a:endParaRPr lang="de-DE" dirty="0"/>
          </a:p>
        </p:txBody>
      </p:sp>
      <p:sp>
        <p:nvSpPr>
          <p:cNvPr id="9" name="Inhaltsplatzhalter 8"/>
          <p:cNvSpPr>
            <a:spLocks noGrp="1"/>
          </p:cNvSpPr>
          <p:nvPr>
            <p:ph idx="1"/>
          </p:nvPr>
        </p:nvSpPr>
        <p:spPr/>
        <p:txBody>
          <a:bodyPr/>
          <a:lstStyle/>
          <a:p>
            <a:pPr marL="0" indent="0">
              <a:buNone/>
            </a:pPr>
            <a:r>
              <a:rPr lang="de-DE" dirty="0"/>
              <a:t>Welche Tätigkeiten werden von den Schülern bei der Bearbeitung </a:t>
            </a:r>
            <a:br>
              <a:rPr lang="de-DE" dirty="0"/>
            </a:br>
            <a:r>
              <a:rPr lang="de-DE" dirty="0" smtClean="0"/>
              <a:t>dieser </a:t>
            </a:r>
            <a:r>
              <a:rPr lang="de-DE" dirty="0"/>
              <a:t>Aufgabe ausgeübt</a:t>
            </a:r>
            <a:r>
              <a:rPr lang="de-DE" dirty="0" smtClean="0"/>
              <a:t>?</a:t>
            </a:r>
            <a:endParaRPr lang="de-DE" dirty="0"/>
          </a:p>
        </p:txBody>
      </p:sp>
      <p:sp>
        <p:nvSpPr>
          <p:cNvPr id="11" name="Textplatzhalter 4"/>
          <p:cNvSpPr txBox="1">
            <a:spLocks/>
          </p:cNvSpPr>
          <p:nvPr/>
        </p:nvSpPr>
        <p:spPr bwMode="auto">
          <a:xfrm>
            <a:off x="324000" y="5445224"/>
            <a:ext cx="8064896" cy="1224136"/>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pPr>
              <a:buFont typeface="Wingdings" pitchFamily="2" charset="2"/>
              <a:buChar char="Ø"/>
            </a:pPr>
            <a:r>
              <a:rPr lang="de-DE" kern="0" dirty="0" smtClean="0">
                <a:solidFill>
                  <a:srgbClr val="213A59"/>
                </a:solidFill>
              </a:rPr>
              <a:t>Finde verschiedene (alle) Möglichkeiten </a:t>
            </a:r>
          </a:p>
          <a:p>
            <a:pPr>
              <a:buFont typeface="Wingdings" pitchFamily="2" charset="2"/>
              <a:buChar char="Ø"/>
            </a:pPr>
            <a:r>
              <a:rPr lang="de-DE" kern="0" dirty="0" smtClean="0">
                <a:solidFill>
                  <a:srgbClr val="213A59"/>
                </a:solidFill>
              </a:rPr>
              <a:t>Verwende möglichst viele gleiche (nur verschiedene) Zahlen</a:t>
            </a:r>
            <a:endParaRPr lang="de-DE" kern="0" dirty="0">
              <a:solidFill>
                <a:srgbClr val="213A59"/>
              </a:solidFill>
            </a:endParaRPr>
          </a:p>
        </p:txBody>
      </p:sp>
      <p:pic>
        <p:nvPicPr>
          <p:cNvPr id="1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l="45769" t="43110" r="23519" b="35155"/>
          <a:stretch>
            <a:fillRect/>
          </a:stretch>
        </p:blipFill>
        <p:spPr bwMode="auto">
          <a:xfrm>
            <a:off x="1403648" y="2710305"/>
            <a:ext cx="5206491" cy="23028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320631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180528" y="2276872"/>
            <a:ext cx="8712968" cy="4248472"/>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19" name="Textplatzhalter 4"/>
          <p:cNvSpPr txBox="1">
            <a:spLocks/>
          </p:cNvSpPr>
          <p:nvPr/>
        </p:nvSpPr>
        <p:spPr bwMode="auto">
          <a:xfrm>
            <a:off x="323528" y="5013176"/>
            <a:ext cx="8136904" cy="1682208"/>
          </a:xfrm>
          <a:prstGeom prst="rect">
            <a:avLst/>
          </a:prstGeom>
          <a:noFill/>
          <a:ln w="9525">
            <a:noFill/>
            <a:miter lim="800000"/>
            <a:headEnd/>
            <a:tailEnd/>
          </a:ln>
        </p:spPr>
        <p:txBody>
          <a:bodyPr vert="horz" wrap="square" lIns="90000" tIns="0" rIns="91440" bIns="45720" numCol="1" anchor="t" anchorCtr="0" compatLnSpc="1">
            <a:prstTxWarp prst="textNoShape">
              <a:avLst/>
            </a:prstTxWarp>
            <a:noAutofit/>
          </a:bodyPr>
          <a:lst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pPr>
              <a:buFont typeface="Wingdings" pitchFamily="2" charset="2"/>
              <a:buChar char="Ø"/>
            </a:pPr>
            <a:r>
              <a:rPr lang="de-DE" kern="0" smtClean="0">
                <a:solidFill>
                  <a:srgbClr val="213A59"/>
                </a:solidFill>
              </a:rPr>
              <a:t>Verwende möglichst viele ungerade Zahlen</a:t>
            </a:r>
          </a:p>
          <a:p>
            <a:pPr>
              <a:buFont typeface="Wingdings" pitchFamily="2" charset="2"/>
              <a:buChar char="Ø"/>
            </a:pPr>
            <a:r>
              <a:rPr lang="de-DE" kern="0" smtClean="0">
                <a:solidFill>
                  <a:srgbClr val="213A59"/>
                </a:solidFill>
              </a:rPr>
              <a:t>Verwende möglichst viele Primzahlen</a:t>
            </a:r>
          </a:p>
          <a:p>
            <a:pPr>
              <a:buFont typeface="Wingdings" pitchFamily="2" charset="2"/>
              <a:buChar char="Ø"/>
            </a:pPr>
            <a:r>
              <a:rPr lang="de-DE" kern="0" smtClean="0">
                <a:solidFill>
                  <a:srgbClr val="213A59"/>
                </a:solidFill>
              </a:rPr>
              <a:t>Verwende möglichst viele Quadratzahlen</a:t>
            </a:r>
            <a:endParaRPr lang="de-DE" kern="0" dirty="0">
              <a:solidFill>
                <a:srgbClr val="213A59"/>
              </a:solidFill>
            </a:endParaRPr>
          </a:p>
        </p:txBody>
      </p:sp>
      <p:sp>
        <p:nvSpPr>
          <p:cNvPr id="10" name="Inhaltsplatzhalter 2"/>
          <p:cNvSpPr txBox="1">
            <a:spLocks/>
          </p:cNvSpPr>
          <p:nvPr/>
        </p:nvSpPr>
        <p:spPr bwMode="auto">
          <a:xfrm>
            <a:off x="-180528" y="1012554"/>
            <a:ext cx="7632848" cy="856700"/>
          </a:xfrm>
          <a:prstGeom prst="rect">
            <a:avLst/>
          </a:prstGeom>
          <a:solidFill>
            <a:srgbClr val="327A86">
              <a:alpha val="25098"/>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5" name="Titel 4"/>
          <p:cNvSpPr>
            <a:spLocks noGrp="1"/>
          </p:cNvSpPr>
          <p:nvPr>
            <p:ph type="title"/>
          </p:nvPr>
        </p:nvSpPr>
        <p:spPr/>
        <p:txBody>
          <a:bodyPr>
            <a:normAutofit fontScale="90000"/>
          </a:bodyPr>
          <a:lstStyle/>
          <a:p>
            <a:r>
              <a:rPr lang="de-DE" dirty="0" smtClean="0"/>
              <a:t>Zahlenmauern</a:t>
            </a:r>
            <a:endParaRPr lang="de-DE" dirty="0"/>
          </a:p>
        </p:txBody>
      </p:sp>
      <p:sp>
        <p:nvSpPr>
          <p:cNvPr id="9" name="Inhaltsplatzhalter 8"/>
          <p:cNvSpPr>
            <a:spLocks noGrp="1"/>
          </p:cNvSpPr>
          <p:nvPr>
            <p:ph idx="1"/>
          </p:nvPr>
        </p:nvSpPr>
        <p:spPr/>
        <p:txBody>
          <a:bodyPr/>
          <a:lstStyle/>
          <a:p>
            <a:pPr marL="0" indent="0">
              <a:buNone/>
            </a:pPr>
            <a:r>
              <a:rPr lang="de-DE" dirty="0"/>
              <a:t>Welche Tätigkeiten werden von den Schülern bei der Bearbeitung </a:t>
            </a:r>
            <a:br>
              <a:rPr lang="de-DE" dirty="0"/>
            </a:br>
            <a:r>
              <a:rPr lang="de-DE" dirty="0" smtClean="0"/>
              <a:t>dieser </a:t>
            </a:r>
            <a:r>
              <a:rPr lang="de-DE" dirty="0"/>
              <a:t>Aufgabe ausgeübt</a:t>
            </a:r>
            <a:r>
              <a:rPr lang="de-DE" dirty="0" smtClean="0"/>
              <a:t>?</a:t>
            </a:r>
            <a:endParaRPr lang="de-DE" dirty="0"/>
          </a:p>
        </p:txBody>
      </p:sp>
      <p:grpSp>
        <p:nvGrpSpPr>
          <p:cNvPr id="2" name="Gruppierung 1"/>
          <p:cNvGrpSpPr/>
          <p:nvPr/>
        </p:nvGrpSpPr>
        <p:grpSpPr>
          <a:xfrm>
            <a:off x="1907704" y="2636912"/>
            <a:ext cx="4536504" cy="1944216"/>
            <a:chOff x="1907704" y="2636912"/>
            <a:chExt cx="4536504" cy="1944216"/>
          </a:xfrm>
        </p:grpSpPr>
        <p:sp>
          <p:nvSpPr>
            <p:cNvPr id="8" name="Rechteck 7"/>
            <p:cNvSpPr/>
            <p:nvPr/>
          </p:nvSpPr>
          <p:spPr>
            <a:xfrm>
              <a:off x="1907704" y="3946339"/>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14" name="Rechteck 13"/>
            <p:cNvSpPr/>
            <p:nvPr/>
          </p:nvSpPr>
          <p:spPr>
            <a:xfrm>
              <a:off x="3419872" y="3946339"/>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15" name="Rechteck 14"/>
            <p:cNvSpPr/>
            <p:nvPr/>
          </p:nvSpPr>
          <p:spPr>
            <a:xfrm>
              <a:off x="4932040" y="3946339"/>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16" name="Rechteck 15"/>
            <p:cNvSpPr/>
            <p:nvPr/>
          </p:nvSpPr>
          <p:spPr>
            <a:xfrm>
              <a:off x="4211960" y="3284984"/>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17" name="Rechteck 16"/>
            <p:cNvSpPr/>
            <p:nvPr/>
          </p:nvSpPr>
          <p:spPr>
            <a:xfrm>
              <a:off x="2699792" y="3284984"/>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18" name="Rechteck 17"/>
            <p:cNvSpPr/>
            <p:nvPr/>
          </p:nvSpPr>
          <p:spPr>
            <a:xfrm>
              <a:off x="3419872" y="2636912"/>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grpSp>
    </p:spTree>
    <p:extLst>
      <p:ext uri="{BB962C8B-B14F-4D97-AF65-F5344CB8AC3E}">
        <p14:creationId xmlns:p14="http://schemas.microsoft.com/office/powerpoint/2010/main" val="1562440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eck 17"/>
          <p:cNvSpPr/>
          <p:nvPr/>
        </p:nvSpPr>
        <p:spPr bwMode="auto">
          <a:xfrm>
            <a:off x="251520" y="980728"/>
            <a:ext cx="8496944" cy="5256584"/>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16" name="Inhaltsplatzhalter 2"/>
          <p:cNvSpPr txBox="1">
            <a:spLocks/>
          </p:cNvSpPr>
          <p:nvPr/>
        </p:nvSpPr>
        <p:spPr bwMode="auto">
          <a:xfrm>
            <a:off x="-180528" y="980728"/>
            <a:ext cx="6048672" cy="2160240"/>
          </a:xfrm>
          <a:prstGeom prst="rect">
            <a:avLst/>
          </a:prstGeom>
          <a:solidFill>
            <a:srgbClr val="327A86">
              <a:alpha val="25098"/>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10" name="Rechteck 9"/>
          <p:cNvSpPr/>
          <p:nvPr/>
        </p:nvSpPr>
        <p:spPr>
          <a:xfrm>
            <a:off x="3282888" y="4738427"/>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11" name="Rechteck 10"/>
          <p:cNvSpPr/>
          <p:nvPr/>
        </p:nvSpPr>
        <p:spPr>
          <a:xfrm>
            <a:off x="4795056" y="4738427"/>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12" name="Rechteck 11"/>
          <p:cNvSpPr/>
          <p:nvPr/>
        </p:nvSpPr>
        <p:spPr>
          <a:xfrm>
            <a:off x="6307224" y="4738427"/>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13" name="Rechteck 12"/>
          <p:cNvSpPr/>
          <p:nvPr/>
        </p:nvSpPr>
        <p:spPr>
          <a:xfrm>
            <a:off x="5587144" y="4077072"/>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14" name="Rechteck 13"/>
          <p:cNvSpPr/>
          <p:nvPr/>
        </p:nvSpPr>
        <p:spPr>
          <a:xfrm>
            <a:off x="4074976" y="4077072"/>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15" name="Rechteck 14"/>
          <p:cNvSpPr/>
          <p:nvPr/>
        </p:nvSpPr>
        <p:spPr>
          <a:xfrm>
            <a:off x="4785071" y="3406279"/>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17" name="Textfeld 16"/>
          <p:cNvSpPr txBox="1"/>
          <p:nvPr/>
        </p:nvSpPr>
        <p:spPr>
          <a:xfrm>
            <a:off x="507826" y="1196752"/>
            <a:ext cx="6591486" cy="400110"/>
          </a:xfrm>
          <a:prstGeom prst="rect">
            <a:avLst/>
          </a:prstGeom>
          <a:noFill/>
        </p:spPr>
        <p:txBody>
          <a:bodyPr wrap="square" rtlCol="0">
            <a:spAutoFit/>
          </a:bodyPr>
          <a:lstStyle/>
          <a:p>
            <a:r>
              <a:rPr lang="de-DE" sz="2000" b="1" dirty="0" smtClean="0">
                <a:latin typeface="Calibri" panose="020F0502020204030204" pitchFamily="34" charset="0"/>
              </a:rPr>
              <a:t>Erfinden Sie selbst eine Zahlenmauer-Aufgabe!</a:t>
            </a:r>
            <a:endParaRPr lang="de-DE" sz="2000" b="1" dirty="0">
              <a:latin typeface="Calibri" panose="020F0502020204030204" pitchFamily="34" charset="0"/>
            </a:endParaRPr>
          </a:p>
        </p:txBody>
      </p:sp>
      <p:sp>
        <p:nvSpPr>
          <p:cNvPr id="20" name="Rechteck 19"/>
          <p:cNvSpPr/>
          <p:nvPr/>
        </p:nvSpPr>
        <p:spPr>
          <a:xfrm>
            <a:off x="2492273" y="5386499"/>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21" name="Rechteck 20"/>
          <p:cNvSpPr/>
          <p:nvPr/>
        </p:nvSpPr>
        <p:spPr>
          <a:xfrm>
            <a:off x="3995936" y="5386499"/>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22" name="Rechteck 21"/>
          <p:cNvSpPr/>
          <p:nvPr/>
        </p:nvSpPr>
        <p:spPr>
          <a:xfrm>
            <a:off x="5508104" y="5386498"/>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23" name="Rechteck 22"/>
          <p:cNvSpPr/>
          <p:nvPr/>
        </p:nvSpPr>
        <p:spPr>
          <a:xfrm>
            <a:off x="7020272" y="5386497"/>
            <a:ext cx="1512168" cy="6347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4" name="Textfeld 3"/>
          <p:cNvSpPr txBox="1"/>
          <p:nvPr/>
        </p:nvSpPr>
        <p:spPr>
          <a:xfrm>
            <a:off x="507826" y="1755805"/>
            <a:ext cx="3567150" cy="1631216"/>
          </a:xfrm>
          <a:prstGeom prst="rect">
            <a:avLst/>
          </a:prstGeom>
          <a:noFill/>
        </p:spPr>
        <p:txBody>
          <a:bodyPr wrap="square" rtlCol="0">
            <a:spAutoFit/>
          </a:bodyPr>
          <a:lstStyle/>
          <a:p>
            <a:pPr marL="342900" indent="-342900">
              <a:buClr>
                <a:schemeClr val="accent1"/>
              </a:buClr>
              <a:buFont typeface="Wingdings" charset="2"/>
              <a:buChar char="§"/>
            </a:pPr>
            <a:r>
              <a:rPr lang="de-DE" sz="2000" dirty="0" smtClean="0">
                <a:latin typeface="Calibri" panose="020F0502020204030204" pitchFamily="34" charset="0"/>
              </a:rPr>
              <a:t>Dezimalzahlen</a:t>
            </a:r>
          </a:p>
          <a:p>
            <a:pPr marL="342900" indent="-342900">
              <a:buClr>
                <a:schemeClr val="accent1"/>
              </a:buClr>
              <a:buFont typeface="Wingdings" charset="2"/>
              <a:buChar char="§"/>
            </a:pPr>
            <a:r>
              <a:rPr lang="de-DE" sz="2000" dirty="0" smtClean="0">
                <a:latin typeface="Calibri" panose="020F0502020204030204" pitchFamily="34" charset="0"/>
              </a:rPr>
              <a:t>Variablen</a:t>
            </a:r>
          </a:p>
          <a:p>
            <a:pPr marL="342900" indent="-342900">
              <a:buClr>
                <a:schemeClr val="accent1"/>
              </a:buClr>
              <a:buFont typeface="Wingdings" charset="2"/>
              <a:buChar char="§"/>
            </a:pPr>
            <a:r>
              <a:rPr lang="de-DE" sz="2000" dirty="0" smtClean="0">
                <a:latin typeface="Calibri" panose="020F0502020204030204" pitchFamily="34" charset="0"/>
              </a:rPr>
              <a:t>Maßeinheiten</a:t>
            </a:r>
          </a:p>
          <a:p>
            <a:pPr marL="342900" indent="-342900">
              <a:buClr>
                <a:schemeClr val="accent1"/>
              </a:buClr>
              <a:buFont typeface="Wingdings" charset="2"/>
              <a:buChar char="§"/>
            </a:pPr>
            <a:r>
              <a:rPr lang="de-DE" sz="2000" dirty="0" smtClean="0">
                <a:latin typeface="Calibri" panose="020F0502020204030204" pitchFamily="34" charset="0"/>
              </a:rPr>
              <a:t>…</a:t>
            </a:r>
          </a:p>
          <a:p>
            <a:endParaRPr lang="de-DE" sz="2000" dirty="0">
              <a:latin typeface="Calibri" panose="020F0502020204030204" pitchFamily="34" charset="0"/>
            </a:endParaRPr>
          </a:p>
        </p:txBody>
      </p:sp>
      <p:sp>
        <p:nvSpPr>
          <p:cNvPr id="2" name="Titel 1"/>
          <p:cNvSpPr>
            <a:spLocks noGrp="1"/>
          </p:cNvSpPr>
          <p:nvPr>
            <p:ph type="title"/>
          </p:nvPr>
        </p:nvSpPr>
        <p:spPr/>
        <p:txBody>
          <a:bodyPr>
            <a:normAutofit fontScale="90000"/>
          </a:bodyPr>
          <a:lstStyle/>
          <a:p>
            <a:r>
              <a:rPr lang="de-DE" dirty="0" smtClean="0"/>
              <a:t>Zahlenmauern</a:t>
            </a:r>
            <a:endParaRPr lang="de-DE" dirty="0"/>
          </a:p>
        </p:txBody>
      </p:sp>
    </p:spTree>
    <p:extLst>
      <p:ext uri="{BB962C8B-B14F-4D97-AF65-F5344CB8AC3E}">
        <p14:creationId xmlns:p14="http://schemas.microsoft.com/office/powerpoint/2010/main" val="62634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4499992" y="1700808"/>
            <a:ext cx="4536016" cy="4320480"/>
          </a:xfrm>
          <a:prstGeom prst="rect">
            <a:avLst/>
          </a:prstGeom>
          <a:solidFill>
            <a:schemeClr val="bg1">
              <a:lumMod val="85000"/>
            </a:schemeClr>
          </a:solidFill>
          <a:ln>
            <a:headEnd/>
            <a:tailEnd/>
          </a:ln>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10" name="Rechteck 9"/>
          <p:cNvSpPr/>
          <p:nvPr/>
        </p:nvSpPr>
        <p:spPr bwMode="auto">
          <a:xfrm>
            <a:off x="107504" y="1700808"/>
            <a:ext cx="4248472" cy="4320480"/>
          </a:xfrm>
          <a:prstGeom prst="rect">
            <a:avLst/>
          </a:prstGeom>
          <a:solidFill>
            <a:schemeClr val="bg1">
              <a:lumMod val="85000"/>
            </a:schemeClr>
          </a:solidFill>
          <a:ln>
            <a:headEnd/>
            <a:tailEnd/>
          </a:ln>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2" name="Titel 1"/>
          <p:cNvSpPr>
            <a:spLocks noGrp="1"/>
          </p:cNvSpPr>
          <p:nvPr>
            <p:ph type="title"/>
          </p:nvPr>
        </p:nvSpPr>
        <p:spPr/>
        <p:txBody>
          <a:bodyPr>
            <a:normAutofit fontScale="90000"/>
          </a:bodyPr>
          <a:lstStyle/>
          <a:p>
            <a:r>
              <a:rPr lang="de-DE" dirty="0"/>
              <a:t>Fortbildung in zwei </a:t>
            </a:r>
            <a:r>
              <a:rPr lang="de-DE" dirty="0" smtClean="0"/>
              <a:t>Teilen</a:t>
            </a:r>
            <a:endParaRPr lang="de-DE" dirty="0"/>
          </a:p>
        </p:txBody>
      </p:sp>
      <p:sp>
        <p:nvSpPr>
          <p:cNvPr id="5" name="Textplatzhalter 4"/>
          <p:cNvSpPr>
            <a:spLocks noGrp="1"/>
          </p:cNvSpPr>
          <p:nvPr>
            <p:ph type="body" sz="quarter" idx="4294967295"/>
          </p:nvPr>
        </p:nvSpPr>
        <p:spPr>
          <a:xfrm>
            <a:off x="107504" y="1916113"/>
            <a:ext cx="8568184" cy="504825"/>
          </a:xfrm>
          <a:prstGeom prst="rect">
            <a:avLst/>
          </a:prstGeom>
        </p:spPr>
        <p:txBody>
          <a:bodyPr/>
          <a:lstStyle/>
          <a:p>
            <a:pPr marL="0" indent="0">
              <a:buNone/>
            </a:pPr>
            <a:r>
              <a:rPr lang="de-DE" sz="2400" b="1" dirty="0" smtClean="0">
                <a:solidFill>
                  <a:schemeClr val="tx2">
                    <a:lumMod val="75000"/>
                  </a:schemeClr>
                </a:solidFill>
                <a:effectLst/>
              </a:rPr>
              <a:t> Baustein 1 </a:t>
            </a:r>
            <a:r>
              <a:rPr lang="de-DE" sz="2400" b="1" dirty="0" smtClean="0">
                <a:solidFill>
                  <a:schemeClr val="tx2">
                    <a:lumMod val="75000"/>
                  </a:schemeClr>
                </a:solidFill>
              </a:rPr>
              <a:t>				 </a:t>
            </a:r>
            <a:r>
              <a:rPr lang="de-DE" sz="2400" b="1" dirty="0" smtClean="0">
                <a:solidFill>
                  <a:schemeClr val="bg1">
                    <a:lumMod val="65000"/>
                  </a:schemeClr>
                </a:solidFill>
              </a:rPr>
              <a:t>Baustein 2</a:t>
            </a:r>
            <a:endParaRPr lang="de-DE" sz="2400" b="1" dirty="0">
              <a:solidFill>
                <a:schemeClr val="bg1">
                  <a:lumMod val="65000"/>
                </a:schemeClr>
              </a:solidFill>
              <a:effectLst/>
            </a:endParaRPr>
          </a:p>
        </p:txBody>
      </p:sp>
      <p:sp>
        <p:nvSpPr>
          <p:cNvPr id="6" name="Textplatzhalter 5"/>
          <p:cNvSpPr>
            <a:spLocks noGrp="1"/>
          </p:cNvSpPr>
          <p:nvPr>
            <p:ph type="body" sz="quarter" idx="4294967295"/>
          </p:nvPr>
        </p:nvSpPr>
        <p:spPr>
          <a:xfrm>
            <a:off x="179512" y="2492375"/>
            <a:ext cx="4176713" cy="4176713"/>
          </a:xfrm>
          <a:prstGeom prst="rect">
            <a:avLst/>
          </a:prstGeom>
        </p:spPr>
        <p:txBody>
          <a:bodyPr/>
          <a:lstStyle/>
          <a:p>
            <a:pPr marL="457200" indent="-457200">
              <a:buAutoNum type="alphaUcParenR"/>
            </a:pPr>
            <a:r>
              <a:rPr lang="de-DE" sz="2000" dirty="0"/>
              <a:t>Einführung: Produktives Üben &amp; Aufgabenbeispiele</a:t>
            </a:r>
          </a:p>
          <a:p>
            <a:pPr marL="457200" indent="-457200">
              <a:buAutoNum type="alphaUcParenR"/>
            </a:pPr>
            <a:r>
              <a:rPr lang="de-DE" sz="2000" dirty="0"/>
              <a:t>Techniken zur Weiterentwicklung von Aufgaben</a:t>
            </a:r>
          </a:p>
          <a:p>
            <a:pPr marL="457200" indent="-457200">
              <a:buAutoNum type="alphaUcParenR"/>
            </a:pPr>
            <a:r>
              <a:rPr lang="de-DE" sz="2000" dirty="0"/>
              <a:t>Selbst Aufgaben (für den eigenen Unterricht) verändern </a:t>
            </a:r>
          </a:p>
          <a:p>
            <a:pPr marL="457200" indent="-457200">
              <a:spcBef>
                <a:spcPts val="0"/>
              </a:spcBef>
              <a:buAutoNum type="alphaUcParenR"/>
            </a:pPr>
            <a:endParaRPr lang="de-DE" sz="1800" dirty="0" smtClean="0"/>
          </a:p>
          <a:p>
            <a:pPr>
              <a:spcBef>
                <a:spcPts val="0"/>
              </a:spcBef>
            </a:pPr>
            <a:endParaRPr lang="de-DE" sz="1600" dirty="0"/>
          </a:p>
        </p:txBody>
      </p:sp>
      <p:sp>
        <p:nvSpPr>
          <p:cNvPr id="13" name="Textfeld 12"/>
          <p:cNvSpPr txBox="1"/>
          <p:nvPr/>
        </p:nvSpPr>
        <p:spPr>
          <a:xfrm>
            <a:off x="4551288" y="2487086"/>
            <a:ext cx="4499992" cy="2785378"/>
          </a:xfrm>
          <a:prstGeom prst="rect">
            <a:avLst/>
          </a:prstGeom>
          <a:noFill/>
        </p:spPr>
        <p:txBody>
          <a:bodyPr wrap="square" rtlCol="0">
            <a:spAutoFit/>
          </a:bodyPr>
          <a:lstStyle/>
          <a:p>
            <a:pPr marL="457200" indent="-457200">
              <a:spcBef>
                <a:spcPts val="0"/>
              </a:spcBef>
              <a:spcAft>
                <a:spcPts val="600"/>
              </a:spcAft>
              <a:buAutoNum type="alphaUcParenR"/>
            </a:pPr>
            <a:r>
              <a:rPr lang="de-DE" sz="2000" dirty="0">
                <a:solidFill>
                  <a:schemeClr val="bg1">
                    <a:lumMod val="65000"/>
                  </a:schemeClr>
                </a:solidFill>
                <a:latin typeface="Calibri" panose="020F0502020204030204" pitchFamily="34" charset="0"/>
              </a:rPr>
              <a:t>Austausch der Erfahrungen im Unterricht</a:t>
            </a:r>
          </a:p>
          <a:p>
            <a:pPr marL="457200" indent="-457200">
              <a:spcBef>
                <a:spcPts val="0"/>
              </a:spcBef>
              <a:spcAft>
                <a:spcPts val="600"/>
              </a:spcAft>
              <a:buAutoNum type="alphaUcParenR"/>
            </a:pPr>
            <a:r>
              <a:rPr lang="de-DE" sz="2000" dirty="0">
                <a:solidFill>
                  <a:schemeClr val="bg1">
                    <a:lumMod val="65000"/>
                  </a:schemeClr>
                </a:solidFill>
                <a:latin typeface="Calibri" panose="020F0502020204030204" pitchFamily="34" charset="0"/>
              </a:rPr>
              <a:t>Gemeinsame Weiterentwicklung (Optimierung) von Aufgaben</a:t>
            </a:r>
          </a:p>
          <a:p>
            <a:pPr marL="457200" indent="-457200">
              <a:spcBef>
                <a:spcPts val="576"/>
              </a:spcBef>
              <a:buAutoNum type="alphaUcParenR"/>
            </a:pPr>
            <a:r>
              <a:rPr lang="de-DE" sz="2000" dirty="0">
                <a:solidFill>
                  <a:schemeClr val="bg1">
                    <a:lumMod val="65000"/>
                  </a:schemeClr>
                </a:solidFill>
                <a:latin typeface="Calibri" panose="020F0502020204030204" pitchFamily="34" charset="0"/>
              </a:rPr>
              <a:t>Unterrichtspraktische Überlegungen &amp; </a:t>
            </a:r>
            <a:r>
              <a:rPr lang="de-DE" sz="2000" dirty="0" smtClean="0">
                <a:solidFill>
                  <a:schemeClr val="bg1">
                    <a:lumMod val="65000"/>
                  </a:schemeClr>
                </a:solidFill>
                <a:latin typeface="Calibri" panose="020F0502020204030204" pitchFamily="34" charset="0"/>
              </a:rPr>
              <a:t>Implementierung – </a:t>
            </a:r>
            <a:r>
              <a:rPr lang="de-DE" sz="2000" i="1" dirty="0" smtClean="0">
                <a:solidFill>
                  <a:schemeClr val="bg1">
                    <a:lumMod val="65000"/>
                  </a:schemeClr>
                </a:solidFill>
                <a:latin typeface="Calibri" panose="020F0502020204030204" pitchFamily="34" charset="0"/>
              </a:rPr>
              <a:t>Weiterdenken</a:t>
            </a:r>
            <a:endParaRPr lang="de-DE" sz="2000" i="1" dirty="0">
              <a:solidFill>
                <a:schemeClr val="bg1">
                  <a:lumMod val="65000"/>
                </a:schemeClr>
              </a:solidFill>
              <a:latin typeface="Calibri" panose="020F0502020204030204" pitchFamily="34" charset="0"/>
            </a:endParaRPr>
          </a:p>
          <a:p>
            <a:endParaRPr lang="de-DE" sz="2000" dirty="0" smtClean="0">
              <a:latin typeface="Calibri" panose="020F0502020204030204" pitchFamily="34" charset="0"/>
            </a:endParaRPr>
          </a:p>
          <a:p>
            <a:endParaRPr lang="de-DE" sz="2000" dirty="0" smtClean="0">
              <a:latin typeface="Calibri" panose="020F0502020204030204" pitchFamily="34" charset="0"/>
            </a:endParaRPr>
          </a:p>
        </p:txBody>
      </p:sp>
    </p:spTree>
    <p:extLst>
      <p:ext uri="{BB962C8B-B14F-4D97-AF65-F5344CB8AC3E}">
        <p14:creationId xmlns:p14="http://schemas.microsoft.com/office/powerpoint/2010/main" val="10685896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180528" y="1844824"/>
            <a:ext cx="8928992" cy="2016224"/>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10" name="Rechteck 9"/>
          <p:cNvSpPr/>
          <p:nvPr/>
        </p:nvSpPr>
        <p:spPr bwMode="auto">
          <a:xfrm>
            <a:off x="251520" y="1700808"/>
            <a:ext cx="8496944" cy="15841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9" name="Titel 8"/>
          <p:cNvSpPr>
            <a:spLocks noGrp="1"/>
          </p:cNvSpPr>
          <p:nvPr>
            <p:ph type="title"/>
          </p:nvPr>
        </p:nvSpPr>
        <p:spPr/>
        <p:txBody>
          <a:bodyPr>
            <a:normAutofit fontScale="90000"/>
          </a:bodyPr>
          <a:lstStyle/>
          <a:p>
            <a:r>
              <a:rPr lang="de-DE" dirty="0" smtClean="0"/>
              <a:t>Weitere Beispiele …</a:t>
            </a:r>
            <a:endParaRPr lang="de-DE" dirty="0"/>
          </a:p>
        </p:txBody>
      </p:sp>
      <p:sp>
        <p:nvSpPr>
          <p:cNvPr id="4" name="Textplatzhalter 3"/>
          <p:cNvSpPr>
            <a:spLocks noGrp="1"/>
          </p:cNvSpPr>
          <p:nvPr>
            <p:ph idx="1"/>
          </p:nvPr>
        </p:nvSpPr>
        <p:spPr>
          <a:xfrm>
            <a:off x="323528" y="1124744"/>
            <a:ext cx="8424936" cy="576064"/>
          </a:xfrm>
          <a:prstGeom prst="rect">
            <a:avLst/>
          </a:prstGeom>
          <a:noFill/>
        </p:spPr>
        <p:txBody>
          <a:bodyPr>
            <a:noAutofit/>
          </a:bodyPr>
          <a:lstStyle/>
          <a:p>
            <a:pPr marL="0" indent="0">
              <a:buNone/>
            </a:pPr>
            <a:r>
              <a:rPr lang="de-DE" sz="2000" b="1" dirty="0" smtClean="0">
                <a:solidFill>
                  <a:schemeClr val="tx2">
                    <a:lumMod val="60000"/>
                    <a:lumOff val="40000"/>
                  </a:schemeClr>
                </a:solidFill>
                <a:effectLst/>
              </a:rPr>
              <a:t>Entdeckungen machen und dabei üben, Mittelsenkrechten zu konstruieren</a:t>
            </a:r>
          </a:p>
          <a:p>
            <a:pPr marL="0" indent="0">
              <a:buNone/>
            </a:pPr>
            <a:endParaRPr lang="de-DE" b="1" dirty="0" smtClean="0">
              <a:solidFill>
                <a:schemeClr val="tx2">
                  <a:lumMod val="60000"/>
                  <a:lumOff val="40000"/>
                </a:schemeClr>
              </a:solidFill>
            </a:endParaRPr>
          </a:p>
          <a:p>
            <a:pPr marL="0" indent="0">
              <a:buNone/>
            </a:pPr>
            <a:r>
              <a:rPr lang="de-DE" dirty="0" smtClean="0"/>
              <a:t>Zeichne ein beliebiges Viereck. Ermittle über eine Konstruktion mit Zirkel und Lineal die Mittelpunkte der Seiten und verbinde diese. </a:t>
            </a:r>
            <a:br>
              <a:rPr lang="de-DE" dirty="0" smtClean="0"/>
            </a:br>
            <a:r>
              <a:rPr lang="de-DE" dirty="0" smtClean="0"/>
              <a:t/>
            </a:r>
            <a:br>
              <a:rPr lang="de-DE" dirty="0" smtClean="0"/>
            </a:br>
            <a:r>
              <a:rPr lang="de-DE" dirty="0" smtClean="0"/>
              <a:t>Welche Form entsteht? </a:t>
            </a:r>
            <a:br>
              <a:rPr lang="de-DE" dirty="0" smtClean="0"/>
            </a:br>
            <a:r>
              <a:rPr lang="de-DE" dirty="0" smtClean="0"/>
              <a:t>Was fällt dir dabei auf?</a:t>
            </a:r>
            <a:endParaRPr lang="de-DE" sz="2000" dirty="0">
              <a:effectLst/>
            </a:endParaRPr>
          </a:p>
        </p:txBody>
      </p:sp>
      <p:sp>
        <p:nvSpPr>
          <p:cNvPr id="5" name="Textplatzhalter 4"/>
          <p:cNvSpPr>
            <a:spLocks noGrp="1"/>
          </p:cNvSpPr>
          <p:nvPr>
            <p:ph type="body" sz="quarter" idx="4294967295"/>
          </p:nvPr>
        </p:nvSpPr>
        <p:spPr>
          <a:xfrm>
            <a:off x="2411760" y="225445"/>
            <a:ext cx="5300492" cy="144016"/>
          </a:xfrm>
          <a:prstGeom prst="rect">
            <a:avLst/>
          </a:prstGeom>
        </p:spPr>
        <p:txBody>
          <a:bodyPr/>
          <a:lstStyle/>
          <a:p>
            <a:endParaRPr lang="de-DE" sz="2000" dirty="0" smtClean="0"/>
          </a:p>
          <a:p>
            <a:endParaRPr lang="de-DE" sz="2000" dirty="0" smtClean="0"/>
          </a:p>
          <a:p>
            <a:endParaRPr lang="de-DE" sz="2000" dirty="0" smtClean="0"/>
          </a:p>
          <a:p>
            <a:endParaRPr lang="de-DE" sz="2000" dirty="0"/>
          </a:p>
        </p:txBody>
      </p:sp>
    </p:spTree>
    <p:extLst>
      <p:ext uri="{BB962C8B-B14F-4D97-AF65-F5344CB8AC3E}">
        <p14:creationId xmlns:p14="http://schemas.microsoft.com/office/powerpoint/2010/main" val="29671511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latin typeface="Calibri" charset="0"/>
              </a:rPr>
              <a:t>Unterschiede </a:t>
            </a:r>
            <a:r>
              <a:rPr lang="de-DE" dirty="0">
                <a:latin typeface="Calibri" charset="0"/>
              </a:rPr>
              <a:t>in den </a:t>
            </a:r>
            <a:r>
              <a:rPr lang="de-DE" dirty="0" smtClean="0">
                <a:latin typeface="Calibri" charset="0"/>
              </a:rPr>
              <a:t>Aufgaben</a:t>
            </a:r>
            <a:endParaRPr lang="de-DE" dirty="0"/>
          </a:p>
        </p:txBody>
      </p:sp>
      <p:sp>
        <p:nvSpPr>
          <p:cNvPr id="4" name="Textplatzhalter 3"/>
          <p:cNvSpPr>
            <a:spLocks noGrp="1"/>
          </p:cNvSpPr>
          <p:nvPr>
            <p:ph type="body" sz="quarter" idx="4294967295"/>
          </p:nvPr>
        </p:nvSpPr>
        <p:spPr>
          <a:xfrm>
            <a:off x="323528" y="1916832"/>
            <a:ext cx="8640960" cy="504056"/>
          </a:xfrm>
          <a:prstGeom prst="rect">
            <a:avLst/>
          </a:prstGeom>
        </p:spPr>
        <p:txBody>
          <a:bodyPr/>
          <a:lstStyle/>
          <a:p>
            <a:pPr marL="0" indent="0" algn="l">
              <a:buNone/>
            </a:pPr>
            <a:r>
              <a:rPr lang="de-DE" sz="2000" b="1" dirty="0" smtClean="0">
                <a:solidFill>
                  <a:schemeClr val="tx2">
                    <a:lumMod val="60000"/>
                    <a:lumOff val="40000"/>
                  </a:schemeClr>
                </a:solidFill>
                <a:effectLst/>
              </a:rPr>
              <a:t>Aufgabe Fertigkeitstraining</a:t>
            </a:r>
            <a:r>
              <a:rPr lang="de-DE" sz="2000" b="1" dirty="0" smtClean="0">
                <a:solidFill>
                  <a:schemeClr val="tx2">
                    <a:lumMod val="60000"/>
                    <a:lumOff val="40000"/>
                  </a:schemeClr>
                </a:solidFill>
              </a:rPr>
              <a:t>	          </a:t>
            </a:r>
            <a:r>
              <a:rPr lang="de-DE" sz="2000" b="1" dirty="0" smtClean="0">
                <a:solidFill>
                  <a:schemeClr val="tx2">
                    <a:lumMod val="60000"/>
                    <a:lumOff val="40000"/>
                  </a:schemeClr>
                </a:solidFill>
                <a:effectLst/>
              </a:rPr>
              <a:t>„Entdeckungsaufgabe“</a:t>
            </a:r>
            <a:r>
              <a:rPr lang="de-DE" sz="2000" b="1" dirty="0" smtClean="0">
                <a:solidFill>
                  <a:schemeClr val="tx2">
                    <a:lumMod val="60000"/>
                    <a:lumOff val="40000"/>
                  </a:schemeClr>
                </a:solidFill>
              </a:rPr>
              <a:t>		 </a:t>
            </a:r>
            <a:endParaRPr lang="de-DE" sz="2000" b="1" dirty="0">
              <a:solidFill>
                <a:schemeClr val="tx2">
                  <a:lumMod val="60000"/>
                  <a:lumOff val="40000"/>
                </a:schemeClr>
              </a:solidFill>
            </a:endParaRPr>
          </a:p>
        </p:txBody>
      </p:sp>
      <p:sp>
        <p:nvSpPr>
          <p:cNvPr id="5" name="Textplatzhalter 4"/>
          <p:cNvSpPr>
            <a:spLocks noGrp="1"/>
          </p:cNvSpPr>
          <p:nvPr>
            <p:ph type="body" sz="quarter" idx="4294967295"/>
          </p:nvPr>
        </p:nvSpPr>
        <p:spPr>
          <a:xfrm>
            <a:off x="323528" y="2401306"/>
            <a:ext cx="4043516" cy="3140411"/>
          </a:xfrm>
          <a:prstGeom prst="rect">
            <a:avLst/>
          </a:prstGeom>
          <a:solidFill>
            <a:schemeClr val="bg1">
              <a:lumMod val="85000"/>
            </a:schemeClr>
          </a:solidFill>
        </p:spPr>
        <p:txBody>
          <a:bodyPr wrap="square" tIns="46800" rtlCol="0">
            <a:spAutoFit/>
          </a:bodyPr>
          <a:lstStyle/>
          <a:p>
            <a:pPr marL="342900" eaLnBrk="0" hangingPunct="0">
              <a:spcBef>
                <a:spcPct val="0"/>
              </a:spcBef>
              <a:spcAft>
                <a:spcPct val="0"/>
              </a:spcAft>
              <a:buClr>
                <a:schemeClr val="tx2"/>
              </a:buClr>
              <a:buFont typeface="Wingdings" pitchFamily="2" charset="2"/>
              <a:buChar char="Ø"/>
            </a:pPr>
            <a:r>
              <a:rPr lang="de-DE" sz="1800" kern="1200" dirty="0">
                <a:latin typeface="Calibri" panose="020F0502020204030204" pitchFamily="34" charset="0"/>
                <a:ea typeface="ＭＳ Ｐゴシック" charset="-128"/>
                <a:cs typeface="ＭＳ Ｐゴシック" charset="-128"/>
              </a:rPr>
              <a:t>Bearbeitung vieler Aufgaben pro Zeiteinheit</a:t>
            </a:r>
          </a:p>
          <a:p>
            <a:pPr marL="0" indent="0" eaLnBrk="0" hangingPunct="0">
              <a:spcBef>
                <a:spcPct val="0"/>
              </a:spcBef>
              <a:spcAft>
                <a:spcPct val="0"/>
              </a:spcAft>
              <a:buClr>
                <a:schemeClr val="tx2"/>
              </a:buClr>
              <a:buNone/>
            </a:pPr>
            <a:endParaRPr lang="de-DE" sz="1800" kern="1200" dirty="0" smtClean="0">
              <a:latin typeface="Calibri" panose="020F0502020204030204" pitchFamily="34" charset="0"/>
              <a:ea typeface="ＭＳ Ｐゴシック" charset="-128"/>
              <a:cs typeface="ＭＳ Ｐゴシック" charset="-128"/>
            </a:endParaRPr>
          </a:p>
          <a:p>
            <a:pPr marL="0" indent="0" eaLnBrk="0" hangingPunct="0">
              <a:spcBef>
                <a:spcPct val="0"/>
              </a:spcBef>
              <a:spcAft>
                <a:spcPct val="0"/>
              </a:spcAft>
              <a:buClr>
                <a:schemeClr val="tx2"/>
              </a:buClr>
              <a:buNone/>
            </a:pPr>
            <a:endParaRPr lang="de-DE" sz="1800" kern="1200" dirty="0">
              <a:latin typeface="Calibri" panose="020F0502020204030204" pitchFamily="34" charset="0"/>
              <a:ea typeface="ＭＳ Ｐゴシック" charset="-128"/>
              <a:cs typeface="ＭＳ Ｐゴシック" charset="-128"/>
            </a:endParaRPr>
          </a:p>
          <a:p>
            <a:pPr marL="342900" eaLnBrk="0" hangingPunct="0">
              <a:spcBef>
                <a:spcPct val="0"/>
              </a:spcBef>
              <a:spcAft>
                <a:spcPct val="0"/>
              </a:spcAft>
              <a:buClr>
                <a:schemeClr val="tx2"/>
              </a:buClr>
              <a:buFont typeface="Wingdings" pitchFamily="2" charset="2"/>
              <a:buChar char="Ø"/>
            </a:pPr>
            <a:r>
              <a:rPr lang="de-DE" sz="1800" kern="1200" dirty="0">
                <a:latin typeface="Calibri" panose="020F0502020204030204" pitchFamily="34" charset="0"/>
                <a:ea typeface="ＭＳ Ｐゴシック" charset="-128"/>
                <a:cs typeface="ＭＳ Ｐゴシック" charset="-128"/>
              </a:rPr>
              <a:t>Kompetenz: Operationen sicher durchführen, verschiedene Schwierigkeitsstufen</a:t>
            </a:r>
          </a:p>
          <a:p>
            <a:pPr marL="342900" eaLnBrk="0" hangingPunct="0">
              <a:spcBef>
                <a:spcPct val="0"/>
              </a:spcBef>
              <a:spcAft>
                <a:spcPct val="0"/>
              </a:spcAft>
              <a:buClr>
                <a:schemeClr val="tx2"/>
              </a:buClr>
              <a:buFont typeface="Wingdings" pitchFamily="2" charset="2"/>
              <a:buChar char="Ø"/>
            </a:pPr>
            <a:endParaRPr lang="de-DE" sz="1800" kern="1200" dirty="0">
              <a:latin typeface="Calibri" panose="020F0502020204030204" pitchFamily="34" charset="0"/>
              <a:ea typeface="ＭＳ Ｐゴシック" charset="-128"/>
              <a:cs typeface="ＭＳ Ｐゴシック" charset="-128"/>
            </a:endParaRPr>
          </a:p>
          <a:p>
            <a:pPr marL="342900" eaLnBrk="0" hangingPunct="0">
              <a:spcBef>
                <a:spcPct val="0"/>
              </a:spcBef>
              <a:spcAft>
                <a:spcPct val="0"/>
              </a:spcAft>
              <a:buClr>
                <a:schemeClr val="tx2"/>
              </a:buClr>
              <a:buFont typeface="Wingdings" pitchFamily="2" charset="2"/>
              <a:buChar char="Ø"/>
            </a:pPr>
            <a:r>
              <a:rPr lang="de-DE" sz="1800" kern="1200" dirty="0">
                <a:latin typeface="Calibri" panose="020F0502020204030204" pitchFamily="34" charset="0"/>
                <a:ea typeface="ＭＳ Ｐゴシック" charset="-128"/>
                <a:cs typeface="ＭＳ Ｐゴシック" charset="-128"/>
              </a:rPr>
              <a:t>Einzelne Aufgaben stehen in keinem Zusammenhang</a:t>
            </a:r>
          </a:p>
          <a:p>
            <a:pPr marL="0" indent="0" eaLnBrk="0" hangingPunct="0">
              <a:spcBef>
                <a:spcPct val="0"/>
              </a:spcBef>
              <a:spcAft>
                <a:spcPct val="0"/>
              </a:spcAft>
              <a:buClr>
                <a:schemeClr val="tx2"/>
              </a:buClr>
              <a:buNone/>
            </a:pPr>
            <a:endParaRPr lang="de-DE" sz="1800" kern="1200" dirty="0">
              <a:latin typeface="Calibri" panose="020F0502020204030204" pitchFamily="34" charset="0"/>
              <a:ea typeface="ＭＳ Ｐゴシック" charset="-128"/>
              <a:cs typeface="ＭＳ Ｐゴシック" charset="-128"/>
            </a:endParaRPr>
          </a:p>
        </p:txBody>
      </p:sp>
      <p:sp>
        <p:nvSpPr>
          <p:cNvPr id="8" name="Textfeld 7"/>
          <p:cNvSpPr txBox="1"/>
          <p:nvPr/>
        </p:nvSpPr>
        <p:spPr>
          <a:xfrm>
            <a:off x="4572000" y="2401200"/>
            <a:ext cx="4320480" cy="3139321"/>
          </a:xfrm>
          <a:prstGeom prst="rect">
            <a:avLst/>
          </a:prstGeom>
          <a:solidFill>
            <a:schemeClr val="bg1">
              <a:lumMod val="85000"/>
            </a:schemeClr>
          </a:solidFill>
        </p:spPr>
        <p:txBody>
          <a:bodyPr wrap="square" tIns="46800" rtlCol="0">
            <a:spAutoFit/>
          </a:bodyPr>
          <a:lstStyle/>
          <a:p>
            <a:pPr marL="342900" indent="-342900">
              <a:buClr>
                <a:schemeClr val="tx2"/>
              </a:buClr>
              <a:buFont typeface="Wingdings" pitchFamily="2" charset="2"/>
              <a:buChar char="Ø"/>
            </a:pPr>
            <a:r>
              <a:rPr lang="de-DE" sz="1800" dirty="0" smtClean="0">
                <a:latin typeface="Calibri" panose="020F0502020204030204" pitchFamily="34" charset="0"/>
              </a:rPr>
              <a:t>Bearbeitung weniger Aufgaben pro Zeiteinheit („Jetzt haben wir ja nur </a:t>
            </a:r>
            <a:br>
              <a:rPr lang="de-DE" sz="1800" dirty="0" smtClean="0">
                <a:latin typeface="Calibri" panose="020F0502020204030204" pitchFamily="34" charset="0"/>
              </a:rPr>
            </a:br>
            <a:r>
              <a:rPr lang="de-DE" sz="1800" dirty="0" smtClean="0">
                <a:latin typeface="Calibri" panose="020F0502020204030204" pitchFamily="34" charset="0"/>
              </a:rPr>
              <a:t>eine Aufgabe in der Stunde gemacht!“)</a:t>
            </a:r>
          </a:p>
          <a:p>
            <a:pPr>
              <a:buClr>
                <a:schemeClr val="tx2"/>
              </a:buClr>
            </a:pPr>
            <a:endParaRPr lang="de-DE" sz="1800" dirty="0" smtClean="0">
              <a:latin typeface="Calibri" panose="020F0502020204030204" pitchFamily="34" charset="0"/>
            </a:endParaRPr>
          </a:p>
          <a:p>
            <a:pPr marL="342900" indent="-342900">
              <a:buClr>
                <a:schemeClr val="tx2"/>
              </a:buClr>
              <a:buFont typeface="Wingdings" pitchFamily="2" charset="2"/>
              <a:buChar char="Ø"/>
            </a:pPr>
            <a:r>
              <a:rPr lang="de-DE" sz="1800" dirty="0" smtClean="0">
                <a:latin typeface="Calibri" panose="020F0502020204030204" pitchFamily="34" charset="0"/>
              </a:rPr>
              <a:t>Kompetenz(en):  Operationen sicher durchführen, mathematische Strukturen erkennen und nutzen, argumentieren</a:t>
            </a:r>
          </a:p>
          <a:p>
            <a:pPr marL="342900" indent="-342900">
              <a:buClr>
                <a:schemeClr val="tx2"/>
              </a:buClr>
              <a:buFont typeface="Wingdings" pitchFamily="2" charset="2"/>
              <a:buChar char="Ø"/>
            </a:pPr>
            <a:endParaRPr lang="de-DE" sz="1800" dirty="0" smtClean="0">
              <a:latin typeface="Calibri" panose="020F0502020204030204" pitchFamily="34" charset="0"/>
            </a:endParaRPr>
          </a:p>
          <a:p>
            <a:pPr marL="342900" indent="-342900">
              <a:buClr>
                <a:schemeClr val="tx2"/>
              </a:buClr>
              <a:buFont typeface="Wingdings" pitchFamily="2" charset="2"/>
              <a:buChar char="Ø"/>
            </a:pPr>
            <a:r>
              <a:rPr lang="de-DE" sz="1800" dirty="0" smtClean="0">
                <a:latin typeface="Calibri" panose="020F0502020204030204" pitchFamily="34" charset="0"/>
              </a:rPr>
              <a:t>Einzelne Aufgaben stehen in Beziehung zueinander; Strukturen können erkannt und genutzt werden</a:t>
            </a:r>
            <a:endParaRPr lang="de-DE" sz="1800" dirty="0">
              <a:latin typeface="Calibri" panose="020F0502020204030204" pitchFamily="34" charset="0"/>
            </a:endParaRPr>
          </a:p>
        </p:txBody>
      </p:sp>
    </p:spTree>
    <p:extLst>
      <p:ext uri="{BB962C8B-B14F-4D97-AF65-F5344CB8AC3E}">
        <p14:creationId xmlns:p14="http://schemas.microsoft.com/office/powerpoint/2010/main" val="1377798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467544" y="3212976"/>
            <a:ext cx="2232248" cy="2677656"/>
          </a:xfrm>
          <a:prstGeom prst="rect">
            <a:avLst/>
          </a:prstGeom>
          <a:solidFill>
            <a:srgbClr val="327A86"/>
          </a:solidFill>
          <a:ln w="9525">
            <a:noFill/>
            <a:miter lim="800000"/>
            <a:headEnd/>
            <a:tailEnd/>
          </a:ln>
        </p:spPr>
        <p:txBody>
          <a:bodyPr/>
          <a:lstStyle/>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r>
              <a:rPr lang="de-DE" sz="1800" b="1" dirty="0" smtClean="0">
                <a:solidFill>
                  <a:schemeClr val="bg1"/>
                </a:solidFill>
                <a:latin typeface="Calibri" pitchFamily="34" charset="0"/>
                <a:cs typeface="Calibri"/>
              </a:rPr>
              <a:t>Training von Kenntnissen und Fertigkeiten </a:t>
            </a:r>
          </a:p>
        </p:txBody>
      </p:sp>
      <p:sp>
        <p:nvSpPr>
          <p:cNvPr id="4" name="Textfeld 3"/>
          <p:cNvSpPr txBox="1"/>
          <p:nvPr/>
        </p:nvSpPr>
        <p:spPr>
          <a:xfrm>
            <a:off x="2784500" y="3212976"/>
            <a:ext cx="1728192" cy="2677656"/>
          </a:xfrm>
          <a:prstGeom prst="rect">
            <a:avLst/>
          </a:prstGeom>
          <a:solidFill>
            <a:srgbClr val="327A86"/>
          </a:solidFill>
          <a:ln w="9525">
            <a:noFill/>
            <a:miter lim="800000"/>
            <a:headEnd/>
            <a:tailEnd/>
          </a:ln>
        </p:spPr>
        <p:txBody>
          <a:bodyPr/>
          <a:lstStyle/>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r>
              <a:rPr lang="de-DE" sz="1800" b="1" dirty="0" smtClean="0">
                <a:solidFill>
                  <a:schemeClr val="bg1"/>
                </a:solidFill>
                <a:latin typeface="Calibri" pitchFamily="34" charset="0"/>
                <a:cs typeface="Calibri"/>
              </a:rPr>
              <a:t>Festigung von Vorstellungen</a:t>
            </a:r>
          </a:p>
        </p:txBody>
      </p:sp>
      <p:sp>
        <p:nvSpPr>
          <p:cNvPr id="5" name="Textfeld 4"/>
          <p:cNvSpPr txBox="1"/>
          <p:nvPr/>
        </p:nvSpPr>
        <p:spPr>
          <a:xfrm>
            <a:off x="4572000" y="3212976"/>
            <a:ext cx="1872208" cy="2677656"/>
          </a:xfrm>
          <a:prstGeom prst="rect">
            <a:avLst/>
          </a:prstGeom>
          <a:solidFill>
            <a:srgbClr val="327A86"/>
          </a:solidFill>
          <a:ln w="9525">
            <a:noFill/>
            <a:miter lim="800000"/>
            <a:headEnd/>
            <a:tailEnd/>
          </a:ln>
        </p:spPr>
        <p:txBody>
          <a:bodyPr/>
          <a:lstStyle/>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r>
              <a:rPr lang="de-DE" sz="1800" b="1" dirty="0" smtClean="0">
                <a:solidFill>
                  <a:schemeClr val="bg1"/>
                </a:solidFill>
                <a:latin typeface="Calibri" pitchFamily="34" charset="0"/>
                <a:cs typeface="Calibri"/>
              </a:rPr>
              <a:t>Reflexion und Transfer</a:t>
            </a:r>
          </a:p>
        </p:txBody>
      </p:sp>
      <p:sp>
        <p:nvSpPr>
          <p:cNvPr id="6" name="Textfeld 5"/>
          <p:cNvSpPr txBox="1"/>
          <p:nvPr/>
        </p:nvSpPr>
        <p:spPr>
          <a:xfrm>
            <a:off x="6516216" y="3212976"/>
            <a:ext cx="1944216" cy="2677656"/>
          </a:xfrm>
          <a:prstGeom prst="rect">
            <a:avLst/>
          </a:prstGeom>
          <a:solidFill>
            <a:srgbClr val="327A86"/>
          </a:solidFill>
          <a:ln w="9525">
            <a:noFill/>
            <a:miter lim="800000"/>
            <a:headEnd/>
            <a:tailEnd/>
          </a:ln>
        </p:spPr>
        <p:txBody>
          <a:bodyPr/>
          <a:lstStyle/>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endParaRPr lang="de-DE" sz="1800" b="1" dirty="0">
              <a:solidFill>
                <a:schemeClr val="bg1"/>
              </a:solidFill>
              <a:latin typeface="Calibri" pitchFamily="34" charset="0"/>
              <a:cs typeface="Calibri"/>
            </a:endParaRPr>
          </a:p>
          <a:p>
            <a:pPr>
              <a:buClr>
                <a:srgbClr val="00B400"/>
              </a:buClr>
            </a:pPr>
            <a:endParaRPr lang="de-DE" sz="1800" b="1" dirty="0" smtClean="0">
              <a:solidFill>
                <a:schemeClr val="bg1"/>
              </a:solidFill>
              <a:latin typeface="Calibri" pitchFamily="34" charset="0"/>
              <a:cs typeface="Calibri"/>
            </a:endParaRPr>
          </a:p>
          <a:p>
            <a:pPr>
              <a:buClr>
                <a:srgbClr val="00B400"/>
              </a:buClr>
            </a:pPr>
            <a:r>
              <a:rPr lang="de-DE" sz="1800" b="1" dirty="0" smtClean="0">
                <a:solidFill>
                  <a:schemeClr val="bg1"/>
                </a:solidFill>
                <a:latin typeface="Calibri" pitchFamily="34" charset="0"/>
                <a:cs typeface="Calibri"/>
              </a:rPr>
              <a:t>Entwicklung von </a:t>
            </a:r>
          </a:p>
          <a:p>
            <a:pPr>
              <a:buClr>
                <a:srgbClr val="00B400"/>
              </a:buClr>
            </a:pPr>
            <a:r>
              <a:rPr lang="de-DE" sz="1800" b="1" dirty="0" smtClean="0">
                <a:solidFill>
                  <a:schemeClr val="bg1"/>
                </a:solidFill>
                <a:latin typeface="Calibri" pitchFamily="34" charset="0"/>
                <a:cs typeface="Calibri"/>
              </a:rPr>
              <a:t>prozessbezogenen Kompetenzen</a:t>
            </a:r>
          </a:p>
        </p:txBody>
      </p:sp>
      <p:sp>
        <p:nvSpPr>
          <p:cNvPr id="7" name="Gleichschenkliges Dreieck 6"/>
          <p:cNvSpPr/>
          <p:nvPr/>
        </p:nvSpPr>
        <p:spPr>
          <a:xfrm>
            <a:off x="277044" y="2026940"/>
            <a:ext cx="8352928" cy="1152128"/>
          </a:xfrm>
          <a:prstGeom prst="triangle">
            <a:avLst/>
          </a:prstGeom>
          <a:solidFill>
            <a:srgbClr val="327A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charset="0"/>
            </a:endParaRPr>
          </a:p>
        </p:txBody>
      </p:sp>
      <p:sp>
        <p:nvSpPr>
          <p:cNvPr id="2" name="Titel 1"/>
          <p:cNvSpPr>
            <a:spLocks noGrp="1"/>
          </p:cNvSpPr>
          <p:nvPr>
            <p:ph type="title"/>
          </p:nvPr>
        </p:nvSpPr>
        <p:spPr/>
        <p:txBody>
          <a:bodyPr>
            <a:normAutofit fontScale="90000"/>
          </a:bodyPr>
          <a:lstStyle/>
          <a:p>
            <a:r>
              <a:rPr lang="de-DE" dirty="0" smtClean="0">
                <a:latin typeface="Calibri" charset="0"/>
              </a:rPr>
              <a:t>Unterschiedliche Übungsziele</a:t>
            </a:r>
            <a:endParaRPr lang="de-DE" dirty="0"/>
          </a:p>
        </p:txBody>
      </p:sp>
    </p:spTree>
    <p:extLst>
      <p:ext uri="{BB962C8B-B14F-4D97-AF65-F5344CB8AC3E}">
        <p14:creationId xmlns:p14="http://schemas.microsoft.com/office/powerpoint/2010/main" val="39648817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idx="1"/>
          </p:nvPr>
        </p:nvSpPr>
        <p:spPr>
          <a:prstGeom prst="rect">
            <a:avLst/>
          </a:prstGeom>
        </p:spPr>
        <p:txBody>
          <a:bodyPr>
            <a:normAutofit/>
          </a:bodyPr>
          <a:lstStyle/>
          <a:p>
            <a:pPr marL="0" indent="0">
              <a:buNone/>
            </a:pPr>
            <a:r>
              <a:rPr lang="de-DE" i="1" dirty="0" smtClean="0">
                <a:solidFill>
                  <a:srgbClr val="213A59"/>
                </a:solidFill>
              </a:rPr>
              <a:t>„Der zeitliche Anteil des „Übungsunterrichts“ ist ja tatsächlich wesentlich höher als der für Einführungen in etwas Neues. Wenn man Schulbücher als ungefähres Spiegelbild ansieht, so dürfte das Verhältnis der Zeitanteile zwischen „Übungs-“ und „Einführungsunterricht“ etwa bei 3:1 bis 5:1 liegen.“</a:t>
            </a:r>
            <a:endParaRPr lang="de-DE" sz="1800" i="1" dirty="0">
              <a:solidFill>
                <a:srgbClr val="213A59"/>
              </a:solidFill>
            </a:endParaRPr>
          </a:p>
          <a:p>
            <a:pPr marL="0" indent="0">
              <a:buNone/>
            </a:pPr>
            <a:endParaRPr lang="de-DE" sz="1800" i="1" dirty="0" smtClean="0">
              <a:solidFill>
                <a:srgbClr val="213A59"/>
              </a:solidFill>
            </a:endParaRPr>
          </a:p>
          <a:p>
            <a:pPr marL="0" indent="0" algn="r">
              <a:buNone/>
            </a:pPr>
            <a:r>
              <a:rPr lang="de-DE" sz="1200" i="1" dirty="0" smtClean="0">
                <a:solidFill>
                  <a:srgbClr val="213A59"/>
                </a:solidFill>
              </a:rPr>
              <a:t>Quelle: Winter (1984) Begriff und Bedeutung des Übens im Mathematikunterricht; </a:t>
            </a:r>
            <a:r>
              <a:rPr lang="de-DE" sz="1200" i="1" dirty="0" err="1" smtClean="0">
                <a:solidFill>
                  <a:srgbClr val="213A59"/>
                </a:solidFill>
              </a:rPr>
              <a:t>mathematik</a:t>
            </a:r>
            <a:r>
              <a:rPr lang="de-DE" sz="1200" i="1" dirty="0" smtClean="0">
                <a:solidFill>
                  <a:srgbClr val="213A59"/>
                </a:solidFill>
              </a:rPr>
              <a:t> lehren (2), 4–16, S. 4</a:t>
            </a:r>
          </a:p>
        </p:txBody>
      </p:sp>
      <p:sp>
        <p:nvSpPr>
          <p:cNvPr id="2" name="Titel 1"/>
          <p:cNvSpPr>
            <a:spLocks noGrp="1"/>
          </p:cNvSpPr>
          <p:nvPr>
            <p:ph type="title"/>
          </p:nvPr>
        </p:nvSpPr>
        <p:spPr/>
        <p:txBody>
          <a:bodyPr>
            <a:normAutofit fontScale="90000"/>
          </a:bodyPr>
          <a:lstStyle/>
          <a:p>
            <a:r>
              <a:rPr lang="de-DE" sz="2800" dirty="0" smtClean="0"/>
              <a:t>Hohe Bedeutung des Übens …</a:t>
            </a:r>
            <a:endParaRPr lang="de-DE" sz="2800" dirty="0"/>
          </a:p>
        </p:txBody>
      </p:sp>
    </p:spTree>
    <p:extLst>
      <p:ext uri="{BB962C8B-B14F-4D97-AF65-F5344CB8AC3E}">
        <p14:creationId xmlns:p14="http://schemas.microsoft.com/office/powerpoint/2010/main" val="6434259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idx="1"/>
          </p:nvPr>
        </p:nvSpPr>
        <p:spPr>
          <a:prstGeom prst="rect">
            <a:avLst/>
          </a:prstGeom>
        </p:spPr>
        <p:txBody>
          <a:bodyPr>
            <a:normAutofit/>
          </a:bodyPr>
          <a:lstStyle/>
          <a:p>
            <a:pPr marL="0" indent="0">
              <a:buNone/>
            </a:pPr>
            <a:r>
              <a:rPr lang="de-DE" i="1" dirty="0" smtClean="0">
                <a:solidFill>
                  <a:srgbClr val="213A59"/>
                </a:solidFill>
              </a:rPr>
              <a:t>„Schulbücher genießen in der Regel um so höheres Ansehen und entsprechende Verbreitung, je attraktiver ihr Übungsangebot ist.</a:t>
            </a:r>
          </a:p>
          <a:p>
            <a:pPr marL="0" indent="0">
              <a:buNone/>
            </a:pPr>
            <a:r>
              <a:rPr lang="de-DE" i="1" dirty="0" smtClean="0">
                <a:solidFill>
                  <a:srgbClr val="213A59"/>
                </a:solidFill>
              </a:rPr>
              <a:t>[…]</a:t>
            </a:r>
          </a:p>
          <a:p>
            <a:pPr marL="0" indent="0">
              <a:buNone/>
            </a:pPr>
            <a:r>
              <a:rPr lang="de-DE" i="1" dirty="0" smtClean="0">
                <a:solidFill>
                  <a:srgbClr val="213A59"/>
                </a:solidFill>
              </a:rPr>
              <a:t>Fehl- und Minderleistungen der Schüler werden durch Hinweise auf zu wenig Übung erklärt […]“</a:t>
            </a:r>
          </a:p>
          <a:p>
            <a:pPr marL="0" indent="0">
              <a:buNone/>
            </a:pPr>
            <a:endParaRPr lang="de-DE" sz="1800" i="1" dirty="0">
              <a:solidFill>
                <a:srgbClr val="213A59"/>
              </a:solidFill>
            </a:endParaRPr>
          </a:p>
          <a:p>
            <a:pPr marL="0" indent="0">
              <a:buNone/>
            </a:pPr>
            <a:endParaRPr lang="de-DE" sz="1800" i="1" dirty="0" smtClean="0">
              <a:solidFill>
                <a:srgbClr val="213A59"/>
              </a:solidFill>
            </a:endParaRPr>
          </a:p>
          <a:p>
            <a:pPr marL="0" indent="0" algn="r">
              <a:buNone/>
            </a:pPr>
            <a:r>
              <a:rPr lang="de-DE" sz="1200" i="1" dirty="0" smtClean="0">
                <a:solidFill>
                  <a:srgbClr val="213A59"/>
                </a:solidFill>
              </a:rPr>
              <a:t>Quelle: Winter (1984</a:t>
            </a:r>
            <a:r>
              <a:rPr lang="de-DE" sz="1200" i="1" dirty="0">
                <a:solidFill>
                  <a:srgbClr val="213A59"/>
                </a:solidFill>
              </a:rPr>
              <a:t>)</a:t>
            </a:r>
            <a:r>
              <a:rPr lang="de-DE" sz="1200" i="1" dirty="0" smtClean="0">
                <a:solidFill>
                  <a:srgbClr val="213A59"/>
                </a:solidFill>
              </a:rPr>
              <a:t> Begriff und Bedeutung des Übens im Mathematikunterricht; </a:t>
            </a:r>
            <a:r>
              <a:rPr lang="de-DE" sz="1200" i="1" dirty="0" err="1" smtClean="0">
                <a:solidFill>
                  <a:srgbClr val="213A59"/>
                </a:solidFill>
              </a:rPr>
              <a:t>mathematik</a:t>
            </a:r>
            <a:r>
              <a:rPr lang="de-DE" sz="1200" i="1" dirty="0" smtClean="0">
                <a:solidFill>
                  <a:srgbClr val="213A59"/>
                </a:solidFill>
              </a:rPr>
              <a:t> lehren (2), 4-–6, S. 5</a:t>
            </a:r>
          </a:p>
        </p:txBody>
      </p:sp>
      <p:sp>
        <p:nvSpPr>
          <p:cNvPr id="2" name="Titel 1"/>
          <p:cNvSpPr>
            <a:spLocks noGrp="1"/>
          </p:cNvSpPr>
          <p:nvPr>
            <p:ph type="title"/>
          </p:nvPr>
        </p:nvSpPr>
        <p:spPr/>
        <p:txBody>
          <a:bodyPr>
            <a:normAutofit fontScale="90000"/>
          </a:bodyPr>
          <a:lstStyle/>
          <a:p>
            <a:r>
              <a:rPr lang="de-DE" sz="2800" dirty="0" smtClean="0"/>
              <a:t>Hohe Bedeutung des Übens …</a:t>
            </a:r>
            <a:endParaRPr lang="de-DE" sz="2800" dirty="0"/>
          </a:p>
        </p:txBody>
      </p:sp>
    </p:spTree>
    <p:extLst>
      <p:ext uri="{BB962C8B-B14F-4D97-AF65-F5344CB8AC3E}">
        <p14:creationId xmlns:p14="http://schemas.microsoft.com/office/powerpoint/2010/main" val="38509153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idx="1"/>
          </p:nvPr>
        </p:nvSpPr>
        <p:spPr>
          <a:prstGeom prst="rect">
            <a:avLst/>
          </a:prstGeom>
        </p:spPr>
        <p:txBody>
          <a:bodyPr>
            <a:normAutofit/>
          </a:bodyPr>
          <a:lstStyle/>
          <a:p>
            <a:pPr marL="0" indent="0">
              <a:buNone/>
            </a:pPr>
            <a:r>
              <a:rPr lang="de-DE" i="1" dirty="0" smtClean="0">
                <a:solidFill>
                  <a:srgbClr val="213A59"/>
                </a:solidFill>
              </a:rPr>
              <a:t>„Diese in der Breite der Schulpraxis anzutreffende Hochschätzung des Übens ufert nicht selten in pauschalisierende Überschätzung aus: alles Mathematiklernen sei überhaupt nur eine Frage unentwegten und harten Übens (Paukens, Büffelns, Trainierens, Drillens). Bemühungen um Motivation, Eigentätigkeit der Schüler, Einbettung in übergeordnete Zusammenhänge u. ä. seien wünschenswert, aber nicht realisierbar und auch nicht so vordringlich wichtig […]“</a:t>
            </a:r>
          </a:p>
          <a:p>
            <a:pPr marL="0" indent="0">
              <a:buNone/>
            </a:pPr>
            <a:endParaRPr lang="de-DE" sz="1800" i="1" dirty="0" smtClean="0">
              <a:solidFill>
                <a:srgbClr val="213A59"/>
              </a:solidFill>
            </a:endParaRPr>
          </a:p>
          <a:p>
            <a:pPr marL="0" indent="0" algn="r">
              <a:buNone/>
            </a:pPr>
            <a:endParaRPr lang="de-DE" sz="1400" i="1" dirty="0" smtClean="0">
              <a:solidFill>
                <a:srgbClr val="213A59"/>
              </a:solidFill>
            </a:endParaRPr>
          </a:p>
          <a:p>
            <a:pPr marL="0" indent="0" algn="r">
              <a:buNone/>
            </a:pPr>
            <a:r>
              <a:rPr lang="de-DE" sz="1100" i="1" dirty="0" smtClean="0">
                <a:solidFill>
                  <a:srgbClr val="213A59"/>
                </a:solidFill>
              </a:rPr>
              <a:t>Quelle: Winter (1984</a:t>
            </a:r>
            <a:r>
              <a:rPr lang="de-DE" sz="1100" i="1" dirty="0">
                <a:solidFill>
                  <a:srgbClr val="213A59"/>
                </a:solidFill>
              </a:rPr>
              <a:t>)</a:t>
            </a:r>
            <a:r>
              <a:rPr lang="de-DE" sz="1100" i="1" dirty="0" smtClean="0">
                <a:solidFill>
                  <a:srgbClr val="213A59"/>
                </a:solidFill>
              </a:rPr>
              <a:t> Begriff und Bedeutung des Übens im Mathematikunterricht; </a:t>
            </a:r>
            <a:r>
              <a:rPr lang="de-DE" sz="1100" i="1" dirty="0" err="1" smtClean="0">
                <a:solidFill>
                  <a:srgbClr val="213A59"/>
                </a:solidFill>
              </a:rPr>
              <a:t>mathematik</a:t>
            </a:r>
            <a:r>
              <a:rPr lang="de-DE" sz="1100" i="1" dirty="0" smtClean="0">
                <a:solidFill>
                  <a:srgbClr val="213A59"/>
                </a:solidFill>
              </a:rPr>
              <a:t> lehren (2), 4-–6, S. 5</a:t>
            </a:r>
          </a:p>
        </p:txBody>
      </p:sp>
      <p:sp>
        <p:nvSpPr>
          <p:cNvPr id="2" name="Titel 1"/>
          <p:cNvSpPr>
            <a:spLocks noGrp="1"/>
          </p:cNvSpPr>
          <p:nvPr>
            <p:ph type="title"/>
          </p:nvPr>
        </p:nvSpPr>
        <p:spPr/>
        <p:txBody>
          <a:bodyPr>
            <a:normAutofit fontScale="90000"/>
          </a:bodyPr>
          <a:lstStyle/>
          <a:p>
            <a:r>
              <a:rPr lang="de-DE" sz="2800" dirty="0" smtClean="0"/>
              <a:t>Hohe Bedeutung des Übens …</a:t>
            </a:r>
            <a:endParaRPr lang="de-DE" sz="2800" dirty="0"/>
          </a:p>
        </p:txBody>
      </p:sp>
    </p:spTree>
    <p:extLst>
      <p:ext uri="{BB962C8B-B14F-4D97-AF65-F5344CB8AC3E}">
        <p14:creationId xmlns:p14="http://schemas.microsoft.com/office/powerpoint/2010/main" val="947812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0" y="2492896"/>
            <a:ext cx="7740352"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Autofit/>
          </a:bodyPr>
          <a:lstStyle/>
          <a:p>
            <a:r>
              <a:rPr lang="de-DE" sz="2500" dirty="0" smtClean="0"/>
              <a:t>Gliederung</a:t>
            </a:r>
            <a:endParaRPr lang="de-DE" sz="2500"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smtClean="0">
                <a:solidFill>
                  <a:srgbClr val="327A86"/>
                </a:solidFill>
              </a:rPr>
              <a:t>Einführung in das Thema</a:t>
            </a:r>
            <a:endParaRPr lang="de-DE" dirty="0">
              <a:solidFill>
                <a:srgbClr val="327A86"/>
              </a:solidFill>
            </a:endParaRPr>
          </a:p>
          <a:p>
            <a:pPr marL="514350" indent="-514350">
              <a:buClr>
                <a:srgbClr val="327A86"/>
              </a:buClr>
              <a:buAutoNum type="arabicPeriod"/>
            </a:pPr>
            <a:r>
              <a:rPr lang="de-DE" dirty="0" smtClean="0">
                <a:solidFill>
                  <a:srgbClr val="327A86"/>
                </a:solidFill>
              </a:rPr>
              <a:t>Beispiele für „Produktive Übungsaufgaben“</a:t>
            </a:r>
            <a:endParaRPr lang="de-DE" dirty="0">
              <a:solidFill>
                <a:srgbClr val="327A86"/>
              </a:solidFill>
            </a:endParaRPr>
          </a:p>
          <a:p>
            <a:pPr marL="514350" indent="-514350">
              <a:buClr>
                <a:srgbClr val="327A86"/>
              </a:buClr>
              <a:buAutoNum type="arabicPeriod"/>
            </a:pPr>
            <a:r>
              <a:rPr lang="de-DE" dirty="0" smtClean="0">
                <a:solidFill>
                  <a:srgbClr val="327A86"/>
                </a:solidFill>
              </a:rPr>
              <a:t>Aufgabenworkshop</a:t>
            </a:r>
            <a:endParaRPr lang="de-DE" dirty="0">
              <a:solidFill>
                <a:srgbClr val="327A86"/>
              </a:solidFill>
            </a:endParaRPr>
          </a:p>
          <a:p>
            <a:pPr marL="514350" indent="-514350">
              <a:buClr>
                <a:srgbClr val="327A86"/>
              </a:buClr>
              <a:buAutoNum type="arabicPeriod"/>
            </a:pPr>
            <a:r>
              <a:rPr lang="de-DE" dirty="0" smtClean="0">
                <a:solidFill>
                  <a:schemeClr val="accent1"/>
                </a:solidFill>
              </a:rPr>
              <a:t>Vorbereitung Distanzphase; Rückschau &amp; Ausblick</a:t>
            </a:r>
            <a:endParaRPr lang="de-DE" dirty="0">
              <a:solidFill>
                <a:schemeClr val="accent1"/>
              </a:solidFill>
            </a:endParaRPr>
          </a:p>
        </p:txBody>
      </p:sp>
    </p:spTree>
    <p:extLst>
      <p:ext uri="{BB962C8B-B14F-4D97-AF65-F5344CB8AC3E}">
        <p14:creationId xmlns:p14="http://schemas.microsoft.com/office/powerpoint/2010/main" val="26780523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p:cNvSpPr/>
          <p:nvPr/>
        </p:nvSpPr>
        <p:spPr bwMode="auto">
          <a:xfrm>
            <a:off x="827584" y="1732747"/>
            <a:ext cx="7344816" cy="2908489"/>
          </a:xfrm>
          <a:prstGeom prst="rect">
            <a:avLst/>
          </a:prstGeom>
          <a:ln>
            <a:solidFill>
              <a:schemeClr val="accent1">
                <a:lumMod val="75000"/>
              </a:schemeClr>
            </a:solidFill>
            <a:headEnd/>
            <a:tailEnd/>
          </a:ln>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de-DE" sz="3300" b="1" dirty="0">
                <a:solidFill>
                  <a:schemeClr val="tx2">
                    <a:lumMod val="75000"/>
                  </a:schemeClr>
                </a:solidFill>
                <a:latin typeface="Calibri" panose="020F0502020204030204" pitchFamily="34" charset="0"/>
              </a:rPr>
              <a:t>Aufgaben systematisch (weiter-) </a:t>
            </a:r>
            <a:r>
              <a:rPr lang="de-DE" sz="3300" b="1" dirty="0" smtClean="0">
                <a:solidFill>
                  <a:schemeClr val="tx2">
                    <a:lumMod val="75000"/>
                  </a:schemeClr>
                </a:solidFill>
                <a:latin typeface="Calibri" panose="020F0502020204030204" pitchFamily="34" charset="0"/>
              </a:rPr>
              <a:t>entwickeln</a:t>
            </a:r>
          </a:p>
          <a:p>
            <a:pPr algn="ctr"/>
            <a:endParaRPr lang="de-DE" sz="3300" b="1" dirty="0">
              <a:solidFill>
                <a:schemeClr val="tx2">
                  <a:lumMod val="75000"/>
                </a:schemeClr>
              </a:solidFill>
              <a:latin typeface="Calibri" pitchFamily="34" charset="0"/>
            </a:endParaRPr>
          </a:p>
          <a:p>
            <a:pPr algn="ctr"/>
            <a:r>
              <a:rPr lang="de-DE" sz="2800" b="1" i="1" dirty="0" smtClean="0">
                <a:solidFill>
                  <a:schemeClr val="tx2">
                    <a:lumMod val="75000"/>
                  </a:schemeClr>
                </a:solidFill>
                <a:latin typeface="Calibri" pitchFamily="34" charset="0"/>
              </a:rPr>
              <a:t>Was steckt hinter solchen Aufgaben …</a:t>
            </a:r>
            <a:br>
              <a:rPr lang="de-DE" sz="2800" b="1" i="1" dirty="0" smtClean="0">
                <a:solidFill>
                  <a:schemeClr val="tx2">
                    <a:lumMod val="75000"/>
                  </a:schemeClr>
                </a:solidFill>
                <a:latin typeface="Calibri" pitchFamily="34" charset="0"/>
              </a:rPr>
            </a:br>
            <a:r>
              <a:rPr lang="de-DE" sz="2800" b="1" i="1" dirty="0" smtClean="0">
                <a:solidFill>
                  <a:schemeClr val="tx2">
                    <a:lumMod val="75000"/>
                  </a:schemeClr>
                </a:solidFill>
                <a:latin typeface="Calibri" pitchFamily="34" charset="0"/>
              </a:rPr>
              <a:t>… und wie können diese selbst „gebastelt“ werden?</a:t>
            </a:r>
          </a:p>
        </p:txBody>
      </p:sp>
      <p:sp>
        <p:nvSpPr>
          <p:cNvPr id="7" name="Rechteck 6"/>
          <p:cNvSpPr/>
          <p:nvPr/>
        </p:nvSpPr>
        <p:spPr bwMode="auto">
          <a:xfrm>
            <a:off x="683568" y="2132856"/>
            <a:ext cx="7848872" cy="1440160"/>
          </a:xfrm>
          <a:prstGeom prst="rect">
            <a:avLst/>
          </a:prstGeom>
          <a:noFill/>
          <a:ln w="9525">
            <a:noFill/>
            <a:miter lim="800000"/>
            <a:headEnd/>
            <a:tailEnd/>
          </a:ln>
        </p:spPr>
        <p:txBody>
          <a:bodyPr wrap="none" rtlCol="0" anchor="ctr">
            <a:spAutoFit/>
          </a:bodyPr>
          <a:lstStyle/>
          <a:p>
            <a:pPr algn="ctr"/>
            <a:endParaRPr lang="de-DE" sz="1400" b="1" dirty="0" smtClean="0">
              <a:solidFill>
                <a:schemeClr val="bg1"/>
              </a:solidFill>
              <a:latin typeface="Calibri" pitchFamily="34" charset="0"/>
            </a:endParaRPr>
          </a:p>
        </p:txBody>
      </p:sp>
    </p:spTree>
    <p:extLst>
      <p:ext uri="{BB962C8B-B14F-4D97-AF65-F5344CB8AC3E}">
        <p14:creationId xmlns:p14="http://schemas.microsoft.com/office/powerpoint/2010/main" val="3452750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259632" y="1772816"/>
            <a:ext cx="504056" cy="46930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endParaRPr>
          </a:p>
        </p:txBody>
      </p:sp>
      <p:sp>
        <p:nvSpPr>
          <p:cNvPr id="2" name="Titel 1"/>
          <p:cNvSpPr>
            <a:spLocks noGrp="1"/>
          </p:cNvSpPr>
          <p:nvPr>
            <p:ph type="title"/>
          </p:nvPr>
        </p:nvSpPr>
        <p:spPr/>
        <p:txBody>
          <a:bodyPr>
            <a:normAutofit fontScale="90000"/>
          </a:bodyPr>
          <a:lstStyle/>
          <a:p>
            <a:r>
              <a:rPr lang="de-DE" dirty="0" smtClean="0"/>
              <a:t>Aufgaben entwickeln</a:t>
            </a:r>
            <a:endParaRPr lang="de-DE" dirty="0"/>
          </a:p>
        </p:txBody>
      </p:sp>
      <p:graphicFrame>
        <p:nvGraphicFramePr>
          <p:cNvPr id="6" name="Diagramm 5"/>
          <p:cNvGraphicFramePr/>
          <p:nvPr>
            <p:extLst>
              <p:ext uri="{D42A27DB-BD31-4B8C-83A1-F6EECF244321}">
                <p14:modId xmlns:p14="http://schemas.microsoft.com/office/powerpoint/2010/main" val="1022071830"/>
              </p:ext>
            </p:extLst>
          </p:nvPr>
        </p:nvGraphicFramePr>
        <p:xfrm>
          <a:off x="827584" y="1700808"/>
          <a:ext cx="7920880"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752194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Schritt I: Zielklärung</a:t>
            </a:r>
            <a:endParaRPr lang="de-DE" dirty="0"/>
          </a:p>
        </p:txBody>
      </p:sp>
      <p:sp>
        <p:nvSpPr>
          <p:cNvPr id="5" name="Textplatzhalter 4"/>
          <p:cNvSpPr>
            <a:spLocks noGrp="1"/>
          </p:cNvSpPr>
          <p:nvPr>
            <p:ph idx="1"/>
          </p:nvPr>
        </p:nvSpPr>
        <p:spPr>
          <a:prstGeom prst="rect">
            <a:avLst/>
          </a:prstGeom>
          <a:noFill/>
        </p:spPr>
        <p:txBody>
          <a:bodyPr>
            <a:normAutofit/>
          </a:bodyPr>
          <a:lstStyle/>
          <a:p>
            <a:pPr>
              <a:lnSpc>
                <a:spcPct val="150000"/>
              </a:lnSpc>
            </a:pPr>
            <a:r>
              <a:rPr lang="de-DE" sz="2000" b="1" dirty="0" smtClean="0">
                <a:solidFill>
                  <a:schemeClr val="tx2">
                    <a:lumMod val="75000"/>
                  </a:schemeClr>
                </a:solidFill>
              </a:rPr>
              <a:t>Welche Tätigkeiten sollen geübt werden?</a:t>
            </a:r>
          </a:p>
          <a:p>
            <a:pPr>
              <a:lnSpc>
                <a:spcPct val="150000"/>
              </a:lnSpc>
              <a:buFont typeface="Wingdings" pitchFamily="2" charset="2"/>
              <a:buChar char="Ø"/>
            </a:pPr>
            <a:r>
              <a:rPr lang="de-DE" sz="2000" b="1" dirty="0" smtClean="0">
                <a:solidFill>
                  <a:schemeClr val="tx2">
                    <a:lumMod val="75000"/>
                  </a:schemeClr>
                </a:solidFill>
              </a:rPr>
              <a:t> Wiedergeben</a:t>
            </a:r>
            <a:r>
              <a:rPr lang="de-DE" sz="2000" dirty="0" smtClean="0">
                <a:solidFill>
                  <a:schemeClr val="tx2">
                    <a:lumMod val="75000"/>
                  </a:schemeClr>
                </a:solidFill>
              </a:rPr>
              <a:t> von </a:t>
            </a:r>
            <a:r>
              <a:rPr lang="de-DE" sz="2000" b="1" dirty="0" smtClean="0">
                <a:solidFill>
                  <a:schemeClr val="tx2">
                    <a:lumMod val="75000"/>
                  </a:schemeClr>
                </a:solidFill>
              </a:rPr>
              <a:t>Wissen</a:t>
            </a:r>
            <a:r>
              <a:rPr lang="de-DE" sz="2000" dirty="0" smtClean="0">
                <a:solidFill>
                  <a:schemeClr val="tx2">
                    <a:lumMod val="75000"/>
                  </a:schemeClr>
                </a:solidFill>
              </a:rPr>
              <a:t>?</a:t>
            </a:r>
          </a:p>
          <a:p>
            <a:pPr>
              <a:lnSpc>
                <a:spcPct val="150000"/>
              </a:lnSpc>
              <a:buFont typeface="Wingdings" pitchFamily="2" charset="2"/>
              <a:buChar char="Ø"/>
            </a:pPr>
            <a:r>
              <a:rPr lang="de-DE" sz="2000" b="1" dirty="0" smtClean="0">
                <a:solidFill>
                  <a:schemeClr val="tx2">
                    <a:lumMod val="75000"/>
                  </a:schemeClr>
                </a:solidFill>
              </a:rPr>
              <a:t> Ausführen</a:t>
            </a:r>
            <a:r>
              <a:rPr lang="de-DE" sz="2000" dirty="0" smtClean="0">
                <a:solidFill>
                  <a:schemeClr val="tx2">
                    <a:lumMod val="75000"/>
                  </a:schemeClr>
                </a:solidFill>
              </a:rPr>
              <a:t> von </a:t>
            </a:r>
            <a:r>
              <a:rPr lang="de-DE" sz="2000" b="1" dirty="0" smtClean="0">
                <a:solidFill>
                  <a:schemeClr val="tx2">
                    <a:lumMod val="75000"/>
                  </a:schemeClr>
                </a:solidFill>
              </a:rPr>
              <a:t>Verfahren</a:t>
            </a:r>
            <a:r>
              <a:rPr lang="de-DE" sz="2000" dirty="0" smtClean="0">
                <a:solidFill>
                  <a:schemeClr val="tx2">
                    <a:lumMod val="75000"/>
                  </a:schemeClr>
                </a:solidFill>
              </a:rPr>
              <a:t>?</a:t>
            </a:r>
          </a:p>
          <a:p>
            <a:pPr>
              <a:lnSpc>
                <a:spcPct val="150000"/>
              </a:lnSpc>
              <a:buFont typeface="Wingdings" pitchFamily="2" charset="2"/>
              <a:buChar char="Ø"/>
            </a:pPr>
            <a:r>
              <a:rPr lang="de-DE" sz="2000" b="1" dirty="0" smtClean="0">
                <a:solidFill>
                  <a:schemeClr val="tx2">
                    <a:lumMod val="75000"/>
                  </a:schemeClr>
                </a:solidFill>
              </a:rPr>
              <a:t> Anwenden</a:t>
            </a:r>
            <a:r>
              <a:rPr lang="de-DE" sz="2000" dirty="0" smtClean="0">
                <a:solidFill>
                  <a:schemeClr val="tx2">
                    <a:lumMod val="75000"/>
                  </a:schemeClr>
                </a:solidFill>
              </a:rPr>
              <a:t> von </a:t>
            </a:r>
            <a:r>
              <a:rPr lang="de-DE" sz="2000" b="1" dirty="0" smtClean="0">
                <a:solidFill>
                  <a:schemeClr val="tx2">
                    <a:lumMod val="75000"/>
                  </a:schemeClr>
                </a:solidFill>
              </a:rPr>
              <a:t>Begriffen</a:t>
            </a:r>
            <a:r>
              <a:rPr lang="de-DE" sz="2000" dirty="0" smtClean="0">
                <a:solidFill>
                  <a:schemeClr val="tx2">
                    <a:lumMod val="75000"/>
                  </a:schemeClr>
                </a:solidFill>
              </a:rPr>
              <a:t>?</a:t>
            </a:r>
          </a:p>
          <a:p>
            <a:pPr>
              <a:lnSpc>
                <a:spcPct val="150000"/>
              </a:lnSpc>
              <a:buFont typeface="Wingdings" pitchFamily="2" charset="2"/>
              <a:buChar char="Ø"/>
            </a:pPr>
            <a:r>
              <a:rPr lang="de-DE" sz="2000" b="1" dirty="0" smtClean="0">
                <a:solidFill>
                  <a:schemeClr val="tx2">
                    <a:lumMod val="75000"/>
                  </a:schemeClr>
                </a:solidFill>
              </a:rPr>
              <a:t> Herstellen</a:t>
            </a:r>
            <a:r>
              <a:rPr lang="de-DE" sz="2000" dirty="0" smtClean="0">
                <a:solidFill>
                  <a:schemeClr val="tx2">
                    <a:lumMod val="75000"/>
                  </a:schemeClr>
                </a:solidFill>
              </a:rPr>
              <a:t> von </a:t>
            </a:r>
            <a:r>
              <a:rPr lang="de-DE" sz="2000" b="1" dirty="0" smtClean="0">
                <a:solidFill>
                  <a:schemeClr val="tx2">
                    <a:lumMod val="75000"/>
                  </a:schemeClr>
                </a:solidFill>
              </a:rPr>
              <a:t>Beziehungen</a:t>
            </a:r>
            <a:r>
              <a:rPr lang="de-DE" sz="2000" dirty="0" smtClean="0">
                <a:solidFill>
                  <a:schemeClr val="tx2">
                    <a:lumMod val="75000"/>
                  </a:schemeClr>
                </a:solidFill>
              </a:rPr>
              <a:t>?</a:t>
            </a:r>
          </a:p>
          <a:p>
            <a:pPr>
              <a:lnSpc>
                <a:spcPct val="150000"/>
              </a:lnSpc>
              <a:buFont typeface="Wingdings" pitchFamily="2" charset="2"/>
              <a:buChar char="Ø"/>
            </a:pPr>
            <a:r>
              <a:rPr lang="de-DE" sz="2000" b="1" dirty="0" smtClean="0">
                <a:solidFill>
                  <a:schemeClr val="tx2">
                    <a:lumMod val="75000"/>
                  </a:schemeClr>
                </a:solidFill>
              </a:rPr>
              <a:t> Einbeziehen</a:t>
            </a:r>
            <a:r>
              <a:rPr lang="de-DE" sz="2000" dirty="0" smtClean="0">
                <a:solidFill>
                  <a:schemeClr val="tx2">
                    <a:lumMod val="75000"/>
                  </a:schemeClr>
                </a:solidFill>
              </a:rPr>
              <a:t> von </a:t>
            </a:r>
            <a:r>
              <a:rPr lang="de-DE" sz="2000" b="1" dirty="0" smtClean="0">
                <a:solidFill>
                  <a:schemeClr val="tx2">
                    <a:lumMod val="75000"/>
                  </a:schemeClr>
                </a:solidFill>
              </a:rPr>
              <a:t>Materialen</a:t>
            </a:r>
            <a:r>
              <a:rPr lang="de-DE" sz="2000" dirty="0" smtClean="0">
                <a:solidFill>
                  <a:schemeClr val="tx2">
                    <a:lumMod val="75000"/>
                  </a:schemeClr>
                </a:solidFill>
              </a:rPr>
              <a:t>?</a:t>
            </a:r>
          </a:p>
          <a:p>
            <a:pPr>
              <a:lnSpc>
                <a:spcPct val="150000"/>
              </a:lnSpc>
              <a:buFont typeface="Wingdings" pitchFamily="2" charset="2"/>
              <a:buChar char="Ø"/>
            </a:pPr>
            <a:r>
              <a:rPr lang="de-DE" sz="2000" b="1" dirty="0" smtClean="0">
                <a:solidFill>
                  <a:schemeClr val="tx2">
                    <a:lumMod val="75000"/>
                  </a:schemeClr>
                </a:solidFill>
              </a:rPr>
              <a:t> Wechsel</a:t>
            </a:r>
            <a:r>
              <a:rPr lang="de-DE" sz="2000" dirty="0" smtClean="0">
                <a:solidFill>
                  <a:schemeClr val="tx2">
                    <a:lumMod val="75000"/>
                  </a:schemeClr>
                </a:solidFill>
              </a:rPr>
              <a:t> in verschiedene </a:t>
            </a:r>
            <a:r>
              <a:rPr lang="de-DE" sz="2000" b="1" dirty="0" smtClean="0">
                <a:solidFill>
                  <a:schemeClr val="tx2">
                    <a:lumMod val="75000"/>
                  </a:schemeClr>
                </a:solidFill>
              </a:rPr>
              <a:t>Repräsentationsformen</a:t>
            </a:r>
            <a:r>
              <a:rPr lang="de-DE" sz="2000" dirty="0" smtClean="0">
                <a:solidFill>
                  <a:schemeClr val="tx2">
                    <a:lumMod val="75000"/>
                  </a:schemeClr>
                </a:solidFill>
              </a:rPr>
              <a:t>?</a:t>
            </a:r>
          </a:p>
          <a:p>
            <a:pPr>
              <a:lnSpc>
                <a:spcPct val="150000"/>
              </a:lnSpc>
              <a:buFont typeface="Wingdings" pitchFamily="2" charset="2"/>
              <a:buChar char="Ø"/>
            </a:pPr>
            <a:r>
              <a:rPr lang="de-DE" sz="2000" dirty="0" smtClean="0">
                <a:solidFill>
                  <a:schemeClr val="tx2">
                    <a:lumMod val="75000"/>
                  </a:schemeClr>
                </a:solidFill>
              </a:rPr>
              <a:t>……..</a:t>
            </a:r>
            <a:endParaRPr lang="de-DE" sz="2000" dirty="0">
              <a:solidFill>
                <a:schemeClr val="tx2">
                  <a:lumMod val="75000"/>
                </a:schemeClr>
              </a:solidFill>
            </a:endParaRPr>
          </a:p>
        </p:txBody>
      </p:sp>
    </p:spTree>
    <p:extLst>
      <p:ext uri="{BB962C8B-B14F-4D97-AF65-F5344CB8AC3E}">
        <p14:creationId xmlns:p14="http://schemas.microsoft.com/office/powerpoint/2010/main" val="110691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4472779" y="1844824"/>
            <a:ext cx="4536016" cy="4320480"/>
          </a:xfrm>
          <a:prstGeom prst="rect">
            <a:avLst/>
          </a:prstGeom>
          <a:solidFill>
            <a:srgbClr val="D9D9D9"/>
          </a:solidFill>
          <a:ln>
            <a:headEnd/>
            <a:tailEnd/>
          </a:ln>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10" name="Rechteck 9"/>
          <p:cNvSpPr/>
          <p:nvPr/>
        </p:nvSpPr>
        <p:spPr bwMode="auto">
          <a:xfrm>
            <a:off x="80291" y="1844824"/>
            <a:ext cx="4248472" cy="4320480"/>
          </a:xfrm>
          <a:prstGeom prst="rect">
            <a:avLst/>
          </a:prstGeom>
          <a:solidFill>
            <a:srgbClr val="D9D9D9"/>
          </a:solidFill>
          <a:ln>
            <a:headEnd/>
            <a:tailEnd/>
          </a:ln>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2" name="Titel 1"/>
          <p:cNvSpPr>
            <a:spLocks noGrp="1"/>
          </p:cNvSpPr>
          <p:nvPr>
            <p:ph type="title"/>
          </p:nvPr>
        </p:nvSpPr>
        <p:spPr/>
        <p:txBody>
          <a:bodyPr>
            <a:normAutofit fontScale="90000"/>
          </a:bodyPr>
          <a:lstStyle/>
          <a:p>
            <a:r>
              <a:rPr lang="de-DE" dirty="0"/>
              <a:t>Fortbildung in zwei </a:t>
            </a:r>
            <a:r>
              <a:rPr lang="de-DE" dirty="0" smtClean="0"/>
              <a:t>Teilen</a:t>
            </a:r>
            <a:endParaRPr lang="de-DE" dirty="0"/>
          </a:p>
        </p:txBody>
      </p:sp>
      <p:sp>
        <p:nvSpPr>
          <p:cNvPr id="5" name="Textplatzhalter 4"/>
          <p:cNvSpPr>
            <a:spLocks noGrp="1"/>
          </p:cNvSpPr>
          <p:nvPr>
            <p:ph type="body" sz="quarter" idx="4294967295"/>
          </p:nvPr>
        </p:nvSpPr>
        <p:spPr>
          <a:xfrm>
            <a:off x="107504" y="1916113"/>
            <a:ext cx="8595397" cy="504825"/>
          </a:xfrm>
          <a:prstGeom prst="rect">
            <a:avLst/>
          </a:prstGeom>
        </p:spPr>
        <p:txBody>
          <a:bodyPr/>
          <a:lstStyle/>
          <a:p>
            <a:pPr marL="0" indent="0">
              <a:buNone/>
            </a:pPr>
            <a:r>
              <a:rPr lang="de-DE" sz="2400" b="1" dirty="0" smtClean="0">
                <a:solidFill>
                  <a:schemeClr val="tx2">
                    <a:lumMod val="75000"/>
                  </a:schemeClr>
                </a:solidFill>
                <a:effectLst/>
              </a:rPr>
              <a:t> Baustein 1</a:t>
            </a:r>
            <a:r>
              <a:rPr lang="de-DE" sz="2400" b="1" dirty="0" smtClean="0">
                <a:solidFill>
                  <a:schemeClr val="tx2">
                    <a:lumMod val="75000"/>
                  </a:schemeClr>
                </a:solidFill>
              </a:rPr>
              <a:t>				</a:t>
            </a:r>
            <a:r>
              <a:rPr lang="de-DE" sz="2400" b="1" dirty="0" smtClean="0">
                <a:solidFill>
                  <a:schemeClr val="bg1">
                    <a:lumMod val="65000"/>
                  </a:schemeClr>
                </a:solidFill>
                <a:effectLst/>
              </a:rPr>
              <a:t>Baustein 2</a:t>
            </a:r>
            <a:endParaRPr lang="de-DE" sz="2400" b="1" dirty="0">
              <a:solidFill>
                <a:schemeClr val="bg1">
                  <a:lumMod val="65000"/>
                </a:schemeClr>
              </a:solidFill>
              <a:effectLst/>
            </a:endParaRPr>
          </a:p>
        </p:txBody>
      </p:sp>
      <p:sp>
        <p:nvSpPr>
          <p:cNvPr id="6" name="Textplatzhalter 5"/>
          <p:cNvSpPr>
            <a:spLocks noGrp="1"/>
          </p:cNvSpPr>
          <p:nvPr>
            <p:ph type="body" sz="quarter" idx="4294967295"/>
          </p:nvPr>
        </p:nvSpPr>
        <p:spPr>
          <a:xfrm>
            <a:off x="179263" y="2492375"/>
            <a:ext cx="4176713" cy="4176713"/>
          </a:xfrm>
          <a:prstGeom prst="rect">
            <a:avLst/>
          </a:prstGeom>
        </p:spPr>
        <p:txBody>
          <a:bodyPr/>
          <a:lstStyle/>
          <a:p>
            <a:pPr>
              <a:lnSpc>
                <a:spcPct val="80000"/>
              </a:lnSpc>
              <a:spcBef>
                <a:spcPts val="0"/>
              </a:spcBef>
              <a:buFont typeface="Wingdings" pitchFamily="2" charset="2"/>
              <a:buChar char="Ø"/>
            </a:pPr>
            <a:r>
              <a:rPr lang="de-DE" sz="2000" dirty="0"/>
              <a:t>Aufgreifen </a:t>
            </a:r>
            <a:r>
              <a:rPr lang="de-DE" sz="2000" dirty="0" smtClean="0"/>
              <a:t>von Unterrichtssituationen</a:t>
            </a:r>
            <a:endParaRPr lang="de-DE" sz="2000" dirty="0"/>
          </a:p>
          <a:p>
            <a:pPr>
              <a:lnSpc>
                <a:spcPct val="80000"/>
              </a:lnSpc>
              <a:spcBef>
                <a:spcPts val="0"/>
              </a:spcBef>
              <a:buFont typeface="Wingdings" pitchFamily="2" charset="2"/>
              <a:buChar char="Ø"/>
            </a:pPr>
            <a:r>
              <a:rPr lang="de-DE" sz="2000" dirty="0" smtClean="0"/>
              <a:t>Merkmale </a:t>
            </a:r>
            <a:r>
              <a:rPr lang="de-DE" sz="2000" dirty="0"/>
              <a:t>produktiver Aufgaben</a:t>
            </a:r>
          </a:p>
          <a:p>
            <a:pPr>
              <a:lnSpc>
                <a:spcPct val="80000"/>
              </a:lnSpc>
              <a:spcBef>
                <a:spcPts val="0"/>
              </a:spcBef>
              <a:buFont typeface="Wingdings" pitchFamily="2" charset="2"/>
              <a:buChar char="Ø"/>
            </a:pPr>
            <a:r>
              <a:rPr lang="de-DE" sz="2000" dirty="0"/>
              <a:t>Aufgaben und Beispiele</a:t>
            </a:r>
          </a:p>
          <a:p>
            <a:pPr>
              <a:lnSpc>
                <a:spcPct val="80000"/>
              </a:lnSpc>
              <a:spcBef>
                <a:spcPts val="0"/>
              </a:spcBef>
              <a:buFont typeface="Wingdings" pitchFamily="2" charset="2"/>
              <a:buChar char="Ø"/>
            </a:pPr>
            <a:r>
              <a:rPr lang="de-DE" sz="2000" dirty="0"/>
              <a:t>Aufgaben selbst optimieren</a:t>
            </a:r>
          </a:p>
          <a:p>
            <a:pPr>
              <a:lnSpc>
                <a:spcPct val="80000"/>
              </a:lnSpc>
              <a:spcBef>
                <a:spcPts val="0"/>
              </a:spcBef>
              <a:buFont typeface="Wingdings" pitchFamily="2" charset="2"/>
              <a:buChar char="Ø"/>
            </a:pPr>
            <a:r>
              <a:rPr lang="de-DE" sz="2000" dirty="0" smtClean="0"/>
              <a:t>Praxisphase</a:t>
            </a:r>
            <a:r>
              <a:rPr lang="de-DE" sz="2000" dirty="0"/>
              <a:t>: </a:t>
            </a:r>
            <a:r>
              <a:rPr lang="de-DE" sz="2000" dirty="0" smtClean="0"/>
              <a:t>Aufgaben </a:t>
            </a:r>
            <a:r>
              <a:rPr lang="de-DE" sz="2000" dirty="0"/>
              <a:t>werden </a:t>
            </a:r>
            <a:r>
              <a:rPr lang="de-DE" sz="2000" dirty="0" smtClean="0"/>
              <a:t>erprobt</a:t>
            </a:r>
          </a:p>
          <a:p>
            <a:pPr>
              <a:lnSpc>
                <a:spcPct val="80000"/>
              </a:lnSpc>
              <a:spcBef>
                <a:spcPts val="0"/>
              </a:spcBef>
              <a:buFont typeface="Wingdings" pitchFamily="2" charset="2"/>
              <a:buChar char="Ø"/>
            </a:pPr>
            <a:r>
              <a:rPr lang="de-DE" sz="2000" dirty="0"/>
              <a:t>Unterrichtsstunden planen</a:t>
            </a:r>
          </a:p>
          <a:p>
            <a:pPr>
              <a:lnSpc>
                <a:spcPct val="80000"/>
              </a:lnSpc>
              <a:spcBef>
                <a:spcPts val="0"/>
              </a:spcBef>
              <a:buFont typeface="Wingdings" pitchFamily="2" charset="2"/>
              <a:buChar char="Ø"/>
            </a:pPr>
            <a:r>
              <a:rPr lang="de-DE" sz="2000" dirty="0"/>
              <a:t>Planung der nächsten Veranstaltung</a:t>
            </a:r>
          </a:p>
          <a:p>
            <a:pPr>
              <a:lnSpc>
                <a:spcPct val="80000"/>
              </a:lnSpc>
              <a:spcBef>
                <a:spcPts val="0"/>
              </a:spcBef>
              <a:buFont typeface="Wingdings" pitchFamily="2" charset="2"/>
              <a:buChar char="Ø"/>
            </a:pPr>
            <a:r>
              <a:rPr lang="de-DE" sz="2000" dirty="0"/>
              <a:t>Zusammenfassung</a:t>
            </a:r>
          </a:p>
          <a:p>
            <a:pPr>
              <a:lnSpc>
                <a:spcPct val="80000"/>
              </a:lnSpc>
              <a:spcBef>
                <a:spcPts val="0"/>
              </a:spcBef>
              <a:buFont typeface="Wingdings" pitchFamily="2" charset="2"/>
              <a:buChar char="Ø"/>
            </a:pPr>
            <a:r>
              <a:rPr lang="de-DE" sz="2000" dirty="0"/>
              <a:t>Praxisphase: </a:t>
            </a:r>
            <a:r>
              <a:rPr lang="de-DE" sz="2000" dirty="0" smtClean="0"/>
              <a:t>Arbeitsauftrag</a:t>
            </a:r>
            <a:endParaRPr lang="de-DE" sz="2000" dirty="0"/>
          </a:p>
          <a:p>
            <a:pPr>
              <a:lnSpc>
                <a:spcPct val="80000"/>
              </a:lnSpc>
              <a:spcBef>
                <a:spcPts val="0"/>
              </a:spcBef>
              <a:buFont typeface="Wingdings" pitchFamily="2" charset="2"/>
              <a:buChar char="Ø"/>
            </a:pPr>
            <a:endParaRPr lang="de-DE" sz="1600" dirty="0" smtClean="0"/>
          </a:p>
          <a:p>
            <a:pPr>
              <a:lnSpc>
                <a:spcPct val="80000"/>
              </a:lnSpc>
              <a:spcBef>
                <a:spcPts val="0"/>
              </a:spcBef>
            </a:pPr>
            <a:endParaRPr lang="de-DE" sz="1600" dirty="0"/>
          </a:p>
        </p:txBody>
      </p:sp>
      <p:sp>
        <p:nvSpPr>
          <p:cNvPr id="13" name="Textfeld 12"/>
          <p:cNvSpPr txBox="1"/>
          <p:nvPr/>
        </p:nvSpPr>
        <p:spPr>
          <a:xfrm>
            <a:off x="4716016" y="2487086"/>
            <a:ext cx="4499992" cy="2246769"/>
          </a:xfrm>
          <a:prstGeom prst="rect">
            <a:avLst/>
          </a:prstGeom>
          <a:noFill/>
        </p:spPr>
        <p:txBody>
          <a:bodyPr wrap="square" rtlCol="0">
            <a:spAutoFit/>
          </a:bodyPr>
          <a:lstStyle/>
          <a:p>
            <a:pPr marL="342900" indent="-342900">
              <a:buFont typeface="Wingdings" pitchFamily="2" charset="2"/>
              <a:buChar char="Ø"/>
            </a:pPr>
            <a:r>
              <a:rPr lang="de-DE" sz="2000" dirty="0">
                <a:solidFill>
                  <a:schemeClr val="bg1">
                    <a:lumMod val="65000"/>
                  </a:schemeClr>
                </a:solidFill>
                <a:latin typeface="Calibri" panose="020F0502020204030204" pitchFamily="34" charset="0"/>
              </a:rPr>
              <a:t>Reflexion / </a:t>
            </a:r>
            <a:r>
              <a:rPr lang="de-DE" sz="2000" dirty="0" smtClean="0">
                <a:solidFill>
                  <a:schemeClr val="bg1">
                    <a:lumMod val="65000"/>
                  </a:schemeClr>
                </a:solidFill>
                <a:latin typeface="Calibri" panose="020F0502020204030204" pitchFamily="34" charset="0"/>
              </a:rPr>
              <a:t>Berichterstattung</a:t>
            </a:r>
          </a:p>
          <a:p>
            <a:pPr marL="342900" indent="-342900">
              <a:buFont typeface="Wingdings" pitchFamily="2" charset="2"/>
              <a:buChar char="Ø"/>
            </a:pPr>
            <a:r>
              <a:rPr lang="de-DE" sz="2000" dirty="0" smtClean="0">
                <a:solidFill>
                  <a:schemeClr val="bg1">
                    <a:lumMod val="65000"/>
                  </a:schemeClr>
                </a:solidFill>
                <a:latin typeface="Calibri" panose="020F0502020204030204" pitchFamily="34" charset="0"/>
              </a:rPr>
              <a:t>Kompetenzmodell als Orientierung</a:t>
            </a:r>
          </a:p>
          <a:p>
            <a:pPr marL="342900" indent="-342900">
              <a:buFont typeface="Wingdings" pitchFamily="2" charset="2"/>
              <a:buChar char="Ø"/>
            </a:pPr>
            <a:r>
              <a:rPr lang="de-DE" sz="2000" dirty="0">
                <a:solidFill>
                  <a:schemeClr val="bg1">
                    <a:lumMod val="65000"/>
                  </a:schemeClr>
                </a:solidFill>
                <a:latin typeface="Calibri" panose="020F0502020204030204" pitchFamily="34" charset="0"/>
              </a:rPr>
              <a:t>Checkliste / </a:t>
            </a:r>
            <a:r>
              <a:rPr lang="de-DE" sz="2000" dirty="0" smtClean="0">
                <a:solidFill>
                  <a:schemeClr val="bg1">
                    <a:lumMod val="65000"/>
                  </a:schemeClr>
                </a:solidFill>
                <a:latin typeface="Calibri" panose="020F0502020204030204" pitchFamily="34" charset="0"/>
              </a:rPr>
              <a:t>Kompetenzraster</a:t>
            </a:r>
            <a:endParaRPr lang="de-DE" sz="2000" dirty="0">
              <a:solidFill>
                <a:schemeClr val="bg1">
                  <a:lumMod val="65000"/>
                </a:schemeClr>
              </a:solidFill>
              <a:latin typeface="Calibri" panose="020F0502020204030204" pitchFamily="34" charset="0"/>
            </a:endParaRPr>
          </a:p>
          <a:p>
            <a:pPr marL="342900" indent="-342900">
              <a:buFont typeface="Wingdings" pitchFamily="2" charset="2"/>
              <a:buChar char="Ø"/>
            </a:pPr>
            <a:r>
              <a:rPr lang="de-DE" sz="2000" dirty="0">
                <a:solidFill>
                  <a:schemeClr val="bg1">
                    <a:lumMod val="65000"/>
                  </a:schemeClr>
                </a:solidFill>
                <a:latin typeface="Calibri" panose="020F0502020204030204" pitchFamily="34" charset="0"/>
              </a:rPr>
              <a:t>Weitere </a:t>
            </a:r>
            <a:r>
              <a:rPr lang="de-DE" sz="2000" dirty="0" smtClean="0">
                <a:solidFill>
                  <a:schemeClr val="bg1">
                    <a:lumMod val="65000"/>
                  </a:schemeClr>
                </a:solidFill>
                <a:latin typeface="Calibri" panose="020F0502020204030204" pitchFamily="34" charset="0"/>
              </a:rPr>
              <a:t>Aufgabenbeispiele</a:t>
            </a:r>
          </a:p>
          <a:p>
            <a:pPr marL="342900" indent="-342900">
              <a:buFont typeface="Wingdings" pitchFamily="2" charset="2"/>
              <a:buChar char="Ø"/>
            </a:pPr>
            <a:r>
              <a:rPr lang="de-DE" sz="2000" dirty="0" smtClean="0">
                <a:solidFill>
                  <a:schemeClr val="bg1">
                    <a:lumMod val="65000"/>
                  </a:schemeClr>
                </a:solidFill>
                <a:latin typeface="Calibri" panose="020F0502020204030204" pitchFamily="34" charset="0"/>
              </a:rPr>
              <a:t>Aspekte der Unterrichtsgestaltung</a:t>
            </a:r>
            <a:endParaRPr lang="de-DE" sz="2000" dirty="0">
              <a:solidFill>
                <a:schemeClr val="bg1">
                  <a:lumMod val="65000"/>
                </a:schemeClr>
              </a:solidFill>
              <a:latin typeface="Calibri" panose="020F0502020204030204" pitchFamily="34" charset="0"/>
            </a:endParaRPr>
          </a:p>
          <a:p>
            <a:pPr marL="342900" indent="-342900">
              <a:buFont typeface="Wingdings" pitchFamily="2" charset="2"/>
              <a:buChar char="Ø"/>
            </a:pPr>
            <a:r>
              <a:rPr lang="de-DE" sz="2000" dirty="0" smtClean="0">
                <a:solidFill>
                  <a:schemeClr val="bg1">
                    <a:lumMod val="65000"/>
                  </a:schemeClr>
                </a:solidFill>
                <a:latin typeface="Calibri" panose="020F0502020204030204" pitchFamily="34" charset="0"/>
              </a:rPr>
              <a:t>Die </a:t>
            </a:r>
            <a:r>
              <a:rPr lang="de-DE" sz="2000" dirty="0">
                <a:solidFill>
                  <a:schemeClr val="bg1">
                    <a:lumMod val="65000"/>
                  </a:schemeClr>
                </a:solidFill>
                <a:latin typeface="Calibri" panose="020F0502020204030204" pitchFamily="34" charset="0"/>
              </a:rPr>
              <a:t>weitere Arbeit im Kollegium</a:t>
            </a:r>
          </a:p>
          <a:p>
            <a:pPr marL="342900" indent="-342900">
              <a:buFont typeface="Wingdings" pitchFamily="2" charset="2"/>
              <a:buChar char="Ø"/>
            </a:pPr>
            <a:r>
              <a:rPr lang="de-DE" sz="2000" dirty="0">
                <a:solidFill>
                  <a:schemeClr val="bg1">
                    <a:lumMod val="65000"/>
                  </a:schemeClr>
                </a:solidFill>
                <a:latin typeface="Calibri" panose="020F0502020204030204" pitchFamily="34" charset="0"/>
              </a:rPr>
              <a:t>Zusammenfassung</a:t>
            </a:r>
          </a:p>
        </p:txBody>
      </p:sp>
    </p:spTree>
    <p:extLst>
      <p:ext uri="{BB962C8B-B14F-4D97-AF65-F5344CB8AC3E}">
        <p14:creationId xmlns:p14="http://schemas.microsoft.com/office/powerpoint/2010/main" val="20321585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latin typeface="Calibri" charset="0"/>
              </a:rPr>
              <a:t>Schritt </a:t>
            </a:r>
            <a:r>
              <a:rPr lang="de-DE" dirty="0">
                <a:latin typeface="Calibri" charset="0"/>
              </a:rPr>
              <a:t>II: Konstruieren &amp; </a:t>
            </a:r>
            <a:r>
              <a:rPr lang="de-DE" dirty="0" smtClean="0">
                <a:latin typeface="Calibri" charset="0"/>
              </a:rPr>
              <a:t>Variieren</a:t>
            </a:r>
            <a:endParaRPr lang="de-DE" dirty="0"/>
          </a:p>
        </p:txBody>
      </p:sp>
      <p:sp>
        <p:nvSpPr>
          <p:cNvPr id="5" name="Textplatzhalter 4"/>
          <p:cNvSpPr>
            <a:spLocks noGrp="1"/>
          </p:cNvSpPr>
          <p:nvPr>
            <p:ph idx="1"/>
          </p:nvPr>
        </p:nvSpPr>
        <p:spPr>
          <a:prstGeom prst="rect">
            <a:avLst/>
          </a:prstGeom>
        </p:spPr>
        <p:txBody>
          <a:bodyPr>
            <a:normAutofit/>
          </a:bodyPr>
          <a:lstStyle/>
          <a:p>
            <a:pPr marL="0" indent="0">
              <a:buNone/>
            </a:pPr>
            <a:endParaRPr lang="de-DE" dirty="0" smtClean="0"/>
          </a:p>
          <a:p>
            <a:r>
              <a:rPr lang="de-DE" b="1" dirty="0">
                <a:solidFill>
                  <a:schemeClr val="tx2">
                    <a:lumMod val="60000"/>
                    <a:lumOff val="40000"/>
                  </a:schemeClr>
                </a:solidFill>
              </a:rPr>
              <a:t>Techniken für verschiedene Aufgabentypen, z</a:t>
            </a:r>
            <a:r>
              <a:rPr lang="de-DE" b="1" dirty="0" smtClean="0">
                <a:solidFill>
                  <a:schemeClr val="tx2">
                    <a:lumMod val="60000"/>
                    <a:lumOff val="40000"/>
                  </a:schemeClr>
                </a:solidFill>
              </a:rPr>
              <a:t>. B</a:t>
            </a:r>
            <a:r>
              <a:rPr lang="de-DE" b="1" dirty="0">
                <a:solidFill>
                  <a:schemeClr val="tx2">
                    <a:lumMod val="60000"/>
                    <a:lumOff val="40000"/>
                  </a:schemeClr>
                </a:solidFill>
              </a:rPr>
              <a:t>.:</a:t>
            </a:r>
          </a:p>
          <a:p>
            <a:endParaRPr lang="de-DE" dirty="0" smtClean="0">
              <a:solidFill>
                <a:schemeClr val="tx2">
                  <a:lumMod val="75000"/>
                </a:schemeClr>
              </a:solidFill>
            </a:endParaRPr>
          </a:p>
          <a:p>
            <a:pPr marL="0" indent="0">
              <a:buNone/>
            </a:pPr>
            <a:r>
              <a:rPr lang="de-DE" dirty="0" smtClean="0">
                <a:solidFill>
                  <a:schemeClr val="tx2">
                    <a:lumMod val="75000"/>
                  </a:schemeClr>
                </a:solidFill>
              </a:rPr>
              <a:t>		  robleme lösen</a:t>
            </a:r>
          </a:p>
          <a:p>
            <a:pPr marL="0" indent="0">
              <a:buNone/>
            </a:pPr>
            <a:endParaRPr lang="de-DE" sz="2000" dirty="0" smtClean="0">
              <a:solidFill>
                <a:schemeClr val="tx2">
                  <a:lumMod val="75000"/>
                </a:schemeClr>
              </a:solidFill>
            </a:endParaRPr>
          </a:p>
          <a:p>
            <a:pPr marL="0" indent="0">
              <a:buNone/>
            </a:pPr>
            <a:r>
              <a:rPr lang="de-DE" dirty="0" smtClean="0">
                <a:solidFill>
                  <a:schemeClr val="tx2">
                    <a:lumMod val="75000"/>
                  </a:schemeClr>
                </a:solidFill>
              </a:rPr>
              <a:t>		  trukturen reflektieren</a:t>
            </a:r>
          </a:p>
          <a:p>
            <a:pPr marL="0" indent="0">
              <a:buNone/>
            </a:pPr>
            <a:endParaRPr lang="de-DE" sz="1800" dirty="0" smtClean="0">
              <a:solidFill>
                <a:schemeClr val="tx2">
                  <a:lumMod val="75000"/>
                </a:schemeClr>
              </a:solidFill>
            </a:endParaRPr>
          </a:p>
          <a:p>
            <a:pPr marL="0" indent="0">
              <a:buNone/>
            </a:pPr>
            <a:r>
              <a:rPr lang="de-DE" dirty="0" smtClean="0">
                <a:solidFill>
                  <a:schemeClr val="tx2">
                    <a:lumMod val="75000"/>
                  </a:schemeClr>
                </a:solidFill>
              </a:rPr>
              <a:t>		  eflexionsanregende Fragen stellen</a:t>
            </a:r>
          </a:p>
        </p:txBody>
      </p:sp>
      <p:pic>
        <p:nvPicPr>
          <p:cNvPr id="147462"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l="41865" t="45945" r="53843" b="32320"/>
          <a:stretch>
            <a:fillRect/>
          </a:stretch>
        </p:blipFill>
        <p:spPr bwMode="auto">
          <a:xfrm>
            <a:off x="1547664" y="2132856"/>
            <a:ext cx="792088" cy="2808312"/>
          </a:xfrm>
          <a:prstGeom prst="rect">
            <a:avLst/>
          </a:prstGeom>
          <a:noFill/>
          <a:ln w="9525">
            <a:noFill/>
            <a:miter lim="800000"/>
            <a:headEnd/>
            <a:tailEnd/>
          </a:ln>
        </p:spPr>
      </p:pic>
      <p:sp>
        <p:nvSpPr>
          <p:cNvPr id="6" name="Rechteck 5"/>
          <p:cNvSpPr/>
          <p:nvPr/>
        </p:nvSpPr>
        <p:spPr bwMode="auto">
          <a:xfrm>
            <a:off x="7668344" y="1340768"/>
            <a:ext cx="1475656" cy="4968552"/>
          </a:xfrm>
          <a:prstGeom prst="rect">
            <a:avLst/>
          </a:prstGeom>
          <a:noFill/>
          <a:ln w="9525">
            <a:noFill/>
            <a:miter lim="800000"/>
            <a:headEnd/>
            <a:tailEnd/>
          </a:ln>
        </p:spPr>
        <p:txBody>
          <a:bodyPr wrap="none" rtlCol="0" anchor="ctr">
            <a:spAutoFit/>
          </a:bodyPr>
          <a:lstStyle/>
          <a:p>
            <a:pPr algn="ctr"/>
            <a:endParaRPr lang="de-DE" sz="1400" b="1" dirty="0" smtClean="0">
              <a:solidFill>
                <a:schemeClr val="bg1"/>
              </a:solidFill>
              <a:latin typeface="Calibri" pitchFamily="34" charset="0"/>
            </a:endParaRPr>
          </a:p>
        </p:txBody>
      </p:sp>
    </p:spTree>
    <p:extLst>
      <p:ext uri="{BB962C8B-B14F-4D97-AF65-F5344CB8AC3E}">
        <p14:creationId xmlns:p14="http://schemas.microsoft.com/office/powerpoint/2010/main" val="4437682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Beispiel Körperberechnung</a:t>
            </a:r>
            <a:endParaRPr lang="de-DE" dirty="0"/>
          </a:p>
        </p:txBody>
      </p:sp>
      <p:sp>
        <p:nvSpPr>
          <p:cNvPr id="4" name="Textplatzhalter 3"/>
          <p:cNvSpPr>
            <a:spLocks noGrp="1"/>
          </p:cNvSpPr>
          <p:nvPr>
            <p:ph idx="1"/>
          </p:nvPr>
        </p:nvSpPr>
        <p:spPr>
          <a:prstGeom prst="rect">
            <a:avLst/>
          </a:prstGeom>
          <a:noFill/>
        </p:spPr>
        <p:txBody>
          <a:bodyPr/>
          <a:lstStyle/>
          <a:p>
            <a:pPr marL="0" indent="0">
              <a:buNone/>
            </a:pPr>
            <a:r>
              <a:rPr lang="de-DE" sz="2400" dirty="0" smtClean="0">
                <a:effectLst/>
              </a:rPr>
              <a:t>Mit welcher Anzahl von Würfeln kannst du verschiedene </a:t>
            </a:r>
            <a:br>
              <a:rPr lang="de-DE" sz="2400" dirty="0" smtClean="0">
                <a:effectLst/>
              </a:rPr>
            </a:br>
            <a:r>
              <a:rPr lang="de-DE" sz="2400" dirty="0" smtClean="0">
                <a:effectLst/>
              </a:rPr>
              <a:t>Quader legen, mit welcher nicht?</a:t>
            </a:r>
            <a:endParaRPr lang="de-DE" sz="2400" dirty="0">
              <a:effectLst/>
            </a:endParaRPr>
          </a:p>
        </p:txBody>
      </p:sp>
      <p:pic>
        <p:nvPicPr>
          <p:cNvPr id="14950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38681" t="43110" r="20566" b="23547"/>
          <a:stretch>
            <a:fillRect/>
          </a:stretch>
        </p:blipFill>
        <p:spPr bwMode="auto">
          <a:xfrm>
            <a:off x="1763688" y="2636912"/>
            <a:ext cx="6624736" cy="347647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950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l="36909" t="27990" r="58957" b="64450"/>
          <a:stretch>
            <a:fillRect/>
          </a:stretch>
        </p:blipFill>
        <p:spPr bwMode="auto">
          <a:xfrm>
            <a:off x="8423920" y="836712"/>
            <a:ext cx="720080" cy="822949"/>
          </a:xfrm>
          <a:prstGeom prst="rect">
            <a:avLst/>
          </a:prstGeom>
          <a:noFill/>
          <a:ln w="9525">
            <a:noFill/>
            <a:miter lim="800000"/>
            <a:headEnd/>
            <a:tailEnd/>
          </a:ln>
        </p:spPr>
      </p:pic>
      <p:sp>
        <p:nvSpPr>
          <p:cNvPr id="8" name="Textfeld 7"/>
          <p:cNvSpPr txBox="1"/>
          <p:nvPr/>
        </p:nvSpPr>
        <p:spPr>
          <a:xfrm>
            <a:off x="6156176" y="5805264"/>
            <a:ext cx="2123728" cy="276999"/>
          </a:xfrm>
          <a:prstGeom prst="rect">
            <a:avLst/>
          </a:prstGeom>
          <a:noFill/>
        </p:spPr>
        <p:txBody>
          <a:bodyPr wrap="square" rtlCol="0">
            <a:spAutoFit/>
          </a:bodyPr>
          <a:lstStyle/>
          <a:p>
            <a:r>
              <a:rPr lang="de-DE" sz="1200" b="1" dirty="0" smtClean="0">
                <a:solidFill>
                  <a:schemeClr val="tx2">
                    <a:lumMod val="75000"/>
                  </a:schemeClr>
                </a:solidFill>
                <a:latin typeface="Calibri" charset="0"/>
              </a:rPr>
              <a:t>Mit Materialeinbindung</a:t>
            </a:r>
            <a:endParaRPr lang="de-DE" sz="1200" b="1" dirty="0">
              <a:solidFill>
                <a:schemeClr val="tx2">
                  <a:lumMod val="75000"/>
                </a:schemeClr>
              </a:solidFill>
              <a:latin typeface="Calibri" charset="0"/>
            </a:endParaRPr>
          </a:p>
        </p:txBody>
      </p:sp>
      <p:sp>
        <p:nvSpPr>
          <p:cNvPr id="7" name="Rechteck 6"/>
          <p:cNvSpPr/>
          <p:nvPr/>
        </p:nvSpPr>
        <p:spPr bwMode="auto">
          <a:xfrm>
            <a:off x="-324544" y="923383"/>
            <a:ext cx="7992888" cy="1301576"/>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Tree>
    <p:extLst>
      <p:ext uri="{BB962C8B-B14F-4D97-AF65-F5344CB8AC3E}">
        <p14:creationId xmlns:p14="http://schemas.microsoft.com/office/powerpoint/2010/main" val="15251244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 4"/>
          <p:cNvGraphicFramePr/>
          <p:nvPr>
            <p:extLst>
              <p:ext uri="{D42A27DB-BD31-4B8C-83A1-F6EECF244321}">
                <p14:modId xmlns:p14="http://schemas.microsoft.com/office/powerpoint/2010/main" val="932929292"/>
              </p:ext>
            </p:extLst>
          </p:nvPr>
        </p:nvGraphicFramePr>
        <p:xfrm>
          <a:off x="1475656" y="1556792"/>
          <a:ext cx="7800528" cy="4499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el 1"/>
          <p:cNvSpPr>
            <a:spLocks noGrp="1"/>
          </p:cNvSpPr>
          <p:nvPr>
            <p:ph type="title"/>
          </p:nvPr>
        </p:nvSpPr>
        <p:spPr/>
        <p:txBody>
          <a:bodyPr>
            <a:normAutofit fontScale="90000"/>
          </a:bodyPr>
          <a:lstStyle/>
          <a:p>
            <a:r>
              <a:rPr lang="de-DE" dirty="0" smtClean="0">
                <a:latin typeface="Calibri" charset="0"/>
              </a:rPr>
              <a:t>Differenzierender Arbeitsauftrag</a:t>
            </a:r>
            <a:endParaRPr lang="de-DE" dirty="0"/>
          </a:p>
        </p:txBody>
      </p:sp>
    </p:spTree>
    <p:extLst>
      <p:ext uri="{BB962C8B-B14F-4D97-AF65-F5344CB8AC3E}">
        <p14:creationId xmlns:p14="http://schemas.microsoft.com/office/powerpoint/2010/main" val="3840181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Operatives Durcharbeiten</a:t>
            </a:r>
            <a:endParaRPr lang="de-DE" dirty="0"/>
          </a:p>
        </p:txBody>
      </p:sp>
      <p:graphicFrame>
        <p:nvGraphicFramePr>
          <p:cNvPr id="6" name="Group 58"/>
          <p:cNvGraphicFramePr>
            <a:graphicFrameLocks noGrp="1"/>
          </p:cNvGraphicFramePr>
          <p:nvPr>
            <p:extLst>
              <p:ext uri="{D42A27DB-BD31-4B8C-83A1-F6EECF244321}">
                <p14:modId xmlns:p14="http://schemas.microsoft.com/office/powerpoint/2010/main" val="1287912393"/>
              </p:ext>
            </p:extLst>
          </p:nvPr>
        </p:nvGraphicFramePr>
        <p:xfrm>
          <a:off x="107504" y="1698019"/>
          <a:ext cx="8964488" cy="3691573"/>
        </p:xfrm>
        <a:graphic>
          <a:graphicData uri="http://schemas.openxmlformats.org/drawingml/2006/table">
            <a:tbl>
              <a:tblPr>
                <a:tableStyleId>{775DCB02-9BB8-47FD-8907-85C794F793BA}</a:tableStyleId>
              </a:tblPr>
              <a:tblGrid>
                <a:gridCol w="2304256"/>
                <a:gridCol w="6660232"/>
              </a:tblGrid>
              <a:tr h="7350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u="none" strike="noStrike" cap="none" normalizeH="0" baseline="0" dirty="0" smtClean="0">
                          <a:ln>
                            <a:noFill/>
                          </a:ln>
                          <a:effectLst/>
                          <a:latin typeface="Calibri" panose="020F0502020204030204" pitchFamily="34" charset="0"/>
                        </a:rPr>
                        <a:t>Wann kommt … heraus?</a:t>
                      </a:r>
                      <a:endParaRPr kumimoji="0" lang="de-DE" sz="1600" b="1" i="0" u="none" strike="noStrike" cap="none" normalizeH="0" baseline="0" dirty="0" smtClean="0">
                        <a:ln>
                          <a:noFill/>
                        </a:ln>
                        <a:solidFill>
                          <a:schemeClr val="tx2">
                            <a:lumMod val="75000"/>
                          </a:schemeClr>
                        </a:solidFill>
                        <a:effectLst/>
                        <a:latin typeface="Calibri" panose="020F0502020204030204" pitchFamily="34" charset="0"/>
                        <a:ea typeface="Times New Roman" pitchFamily="18" charset="0"/>
                        <a:cs typeface="Calibri" charset="0"/>
                      </a:endParaRPr>
                    </a:p>
                  </a:txBody>
                  <a:tcPr anchor="ctr" horzOverflow="overflow"/>
                </a:tc>
                <a:tc>
                  <a:txBody>
                    <a:bodyPr/>
                    <a:lstStyle/>
                    <a:p>
                      <a:pPr marL="342900" marR="0" lvl="0" indent="-342900" algn="l" defTabSz="914400" rtl="0" eaLnBrk="1" fontAlgn="base" latinLnBrk="0" hangingPunct="1">
                        <a:lnSpc>
                          <a:spcPct val="100000"/>
                        </a:lnSpc>
                        <a:spcBef>
                          <a:spcPct val="0"/>
                        </a:spcBef>
                        <a:spcAft>
                          <a:spcPct val="0"/>
                        </a:spcAft>
                        <a:buClr>
                          <a:schemeClr val="tx2">
                            <a:lumMod val="75000"/>
                          </a:schemeClr>
                        </a:buClr>
                        <a:buSzTx/>
                        <a:buFont typeface="Wingdings" pitchFamily="2" charset="2"/>
                        <a:buChar char="Ø"/>
                        <a:tabLst>
                          <a:tab pos="160338" algn="l"/>
                        </a:tabLst>
                      </a:pPr>
                      <a:r>
                        <a:rPr kumimoji="0" lang="de-DE" sz="1600" u="none" strike="noStrike" cap="none" normalizeH="0" baseline="0" dirty="0" smtClean="0">
                          <a:ln>
                            <a:noFill/>
                          </a:ln>
                          <a:effectLst/>
                          <a:latin typeface="Calibri" panose="020F0502020204030204" pitchFamily="34" charset="0"/>
                        </a:rPr>
                        <a:t>Finde drei verschiedene Quader, deren Volumen 24 cm³ ist.</a:t>
                      </a:r>
                    </a:p>
                    <a:p>
                      <a:pPr marL="342900" marR="0" lvl="0" indent="-342900" algn="l" defTabSz="914400" rtl="0" eaLnBrk="1" fontAlgn="base" latinLnBrk="0" hangingPunct="1">
                        <a:lnSpc>
                          <a:spcPct val="100000"/>
                        </a:lnSpc>
                        <a:spcBef>
                          <a:spcPct val="0"/>
                        </a:spcBef>
                        <a:spcAft>
                          <a:spcPct val="0"/>
                        </a:spcAft>
                        <a:buClr>
                          <a:schemeClr val="tx2">
                            <a:lumMod val="75000"/>
                          </a:schemeClr>
                        </a:buClr>
                        <a:buSzTx/>
                        <a:buFont typeface="Wingdings" pitchFamily="2" charset="2"/>
                        <a:buChar char="Ø"/>
                        <a:tabLst>
                          <a:tab pos="160338" algn="l"/>
                        </a:tabLst>
                      </a:pPr>
                      <a:r>
                        <a:rPr kumimoji="0" lang="de-DE" sz="1600" u="none" strike="noStrike" cap="none" normalizeH="0" baseline="0" dirty="0" smtClean="0">
                          <a:ln>
                            <a:noFill/>
                          </a:ln>
                          <a:effectLst/>
                          <a:latin typeface="Calibri" panose="020F0502020204030204" pitchFamily="34" charset="0"/>
                        </a:rPr>
                        <a:t>Finde drei verschiedene Quader, deren Oberfläche 120 cm² beträgt. </a:t>
                      </a:r>
                      <a:endParaRPr kumimoji="0" lang="de-DE" sz="1600" b="0" i="0" u="none" strike="noStrike" cap="none" normalizeH="0" baseline="0" dirty="0" smtClean="0">
                        <a:ln>
                          <a:noFill/>
                        </a:ln>
                        <a:solidFill>
                          <a:schemeClr val="tx2">
                            <a:lumMod val="75000"/>
                          </a:schemeClr>
                        </a:solidFill>
                        <a:effectLst/>
                        <a:latin typeface="Calibri" panose="020F0502020204030204" pitchFamily="34" charset="0"/>
                        <a:ea typeface="Times New Roman" pitchFamily="18" charset="0"/>
                        <a:cs typeface="Calibri" charset="0"/>
                      </a:endParaRPr>
                    </a:p>
                  </a:txBody>
                  <a:tcPr horzOverflow="overflow"/>
                </a:tc>
              </a:tr>
              <a:tr h="323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u="none" strike="noStrike" cap="none" normalizeH="0" baseline="0" dirty="0" smtClean="0">
                          <a:ln>
                            <a:noFill/>
                          </a:ln>
                          <a:effectLst/>
                          <a:latin typeface="Calibri" panose="020F0502020204030204" pitchFamily="34" charset="0"/>
                        </a:rPr>
                        <a:t>Wann ist …  am größten / kleinsten / besten?</a:t>
                      </a:r>
                      <a:endParaRPr kumimoji="0" lang="de-DE" sz="1600" b="1" i="0" u="none" strike="noStrike" cap="none" normalizeH="0" baseline="0" dirty="0" smtClean="0">
                        <a:ln>
                          <a:noFill/>
                        </a:ln>
                        <a:solidFill>
                          <a:schemeClr val="tx2">
                            <a:lumMod val="75000"/>
                          </a:schemeClr>
                        </a:solidFill>
                        <a:effectLst/>
                        <a:latin typeface="Calibri" panose="020F0502020204030204" pitchFamily="34" charset="0"/>
                        <a:ea typeface="Times New Roman" pitchFamily="18" charset="0"/>
                        <a:cs typeface="Calibri" charset="0"/>
                      </a:endParaRPr>
                    </a:p>
                  </a:txBody>
                  <a:tcPr anchor="ctr" horzOverflow="overflow"/>
                </a:tc>
                <a:tc>
                  <a:txBody>
                    <a:bodyPr/>
                    <a:lstStyle/>
                    <a:p>
                      <a:pPr marL="342900" marR="0" lvl="0" indent="-342900" algn="l" defTabSz="914400" rtl="0" eaLnBrk="1" fontAlgn="base" latinLnBrk="0" hangingPunct="1">
                        <a:lnSpc>
                          <a:spcPct val="100000"/>
                        </a:lnSpc>
                        <a:spcBef>
                          <a:spcPct val="0"/>
                        </a:spcBef>
                        <a:spcAft>
                          <a:spcPct val="0"/>
                        </a:spcAft>
                        <a:buClr>
                          <a:schemeClr val="tx2">
                            <a:lumMod val="75000"/>
                          </a:schemeClr>
                        </a:buClr>
                        <a:buSzTx/>
                        <a:buFont typeface="Wingdings" pitchFamily="2" charset="2"/>
                        <a:buChar char="Ø"/>
                        <a:tabLst>
                          <a:tab pos="160338" algn="l"/>
                        </a:tabLst>
                      </a:pPr>
                      <a:r>
                        <a:rPr kumimoji="0" lang="de-DE" sz="1600" u="none" strike="noStrike" cap="none" normalizeH="0" baseline="0" dirty="0" smtClean="0">
                          <a:ln>
                            <a:noFill/>
                          </a:ln>
                          <a:effectLst/>
                          <a:latin typeface="Calibri" panose="020F0502020204030204" pitchFamily="34" charset="0"/>
                        </a:rPr>
                        <a:t>Wann ist das Verhältnis zwischen Oberfläche und Volumen am kleinsten/am größten?</a:t>
                      </a:r>
                    </a:p>
                    <a:p>
                      <a:pPr marL="342900" marR="0" lvl="0" indent="-342900" algn="l" defTabSz="914400" rtl="0" eaLnBrk="1" fontAlgn="base" latinLnBrk="0" hangingPunct="1">
                        <a:lnSpc>
                          <a:spcPct val="100000"/>
                        </a:lnSpc>
                        <a:spcBef>
                          <a:spcPct val="0"/>
                        </a:spcBef>
                        <a:spcAft>
                          <a:spcPct val="0"/>
                        </a:spcAft>
                        <a:buClr>
                          <a:schemeClr val="tx2">
                            <a:lumMod val="75000"/>
                          </a:schemeClr>
                        </a:buClr>
                        <a:buSzTx/>
                        <a:buFont typeface="Wingdings" pitchFamily="2" charset="2"/>
                        <a:buChar char="Ø"/>
                        <a:tabLst>
                          <a:tab pos="160338" algn="l"/>
                        </a:tabLst>
                      </a:pPr>
                      <a:r>
                        <a:rPr kumimoji="0" lang="de-DE" sz="1600" u="none" strike="noStrike" cap="none" normalizeH="0" baseline="0" dirty="0" smtClean="0">
                          <a:ln>
                            <a:noFill/>
                          </a:ln>
                          <a:effectLst/>
                          <a:latin typeface="Calibri" panose="020F0502020204030204" pitchFamily="34" charset="0"/>
                        </a:rPr>
                        <a:t>In der Anwendung: Wann benötigt man am wenigsten/am meisten Verpackungsmaterial?</a:t>
                      </a:r>
                      <a:endParaRPr kumimoji="0" lang="de-DE" sz="1600" b="0" i="0" u="none" strike="noStrike" cap="none" normalizeH="0" baseline="0" dirty="0" smtClean="0">
                        <a:ln>
                          <a:noFill/>
                        </a:ln>
                        <a:solidFill>
                          <a:schemeClr val="tx2">
                            <a:lumMod val="75000"/>
                          </a:schemeClr>
                        </a:solidFill>
                        <a:effectLst/>
                        <a:latin typeface="Calibri" panose="020F0502020204030204" pitchFamily="34" charset="0"/>
                        <a:ea typeface="Times New Roman" pitchFamily="18" charset="0"/>
                        <a:cs typeface="Calibri" charset="0"/>
                      </a:endParaRPr>
                    </a:p>
                  </a:txBody>
                  <a:tcPr horzOverflow="overflow"/>
                </a:tc>
              </a:tr>
              <a:tr h="323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u="none" strike="noStrike" cap="none" normalizeH="0" baseline="0" dirty="0" smtClean="0">
                          <a:ln>
                            <a:noFill/>
                          </a:ln>
                          <a:effectLst/>
                          <a:latin typeface="Calibri" panose="020F0502020204030204" pitchFamily="34" charset="0"/>
                        </a:rPr>
                        <a:t>Was passiert,</a:t>
                      </a:r>
                      <a:br>
                        <a:rPr kumimoji="0" lang="de-DE" sz="1600" u="none" strike="noStrike" cap="none" normalizeH="0" baseline="0" dirty="0" smtClean="0">
                          <a:ln>
                            <a:noFill/>
                          </a:ln>
                          <a:effectLst/>
                          <a:latin typeface="Calibri" panose="020F0502020204030204" pitchFamily="34" charset="0"/>
                        </a:rPr>
                      </a:br>
                      <a:r>
                        <a:rPr kumimoji="0" lang="de-DE" sz="1600" u="none" strike="noStrike" cap="none" normalizeH="0" baseline="0" dirty="0" smtClean="0">
                          <a:ln>
                            <a:noFill/>
                          </a:ln>
                          <a:effectLst/>
                          <a:latin typeface="Calibri" panose="020F0502020204030204" pitchFamily="34" charset="0"/>
                        </a:rPr>
                        <a:t> wenn …?</a:t>
                      </a:r>
                      <a:endParaRPr kumimoji="0" lang="de-DE" sz="1600" b="1" i="0" u="none" strike="noStrike" cap="none" normalizeH="0" baseline="0" dirty="0" smtClean="0">
                        <a:ln>
                          <a:noFill/>
                        </a:ln>
                        <a:solidFill>
                          <a:schemeClr val="tx2">
                            <a:lumMod val="75000"/>
                          </a:schemeClr>
                        </a:solidFill>
                        <a:effectLst/>
                        <a:latin typeface="Calibri" panose="020F0502020204030204" pitchFamily="34" charset="0"/>
                        <a:ea typeface="Times New Roman" pitchFamily="18" charset="0"/>
                        <a:cs typeface="Calibri" charset="0"/>
                      </a:endParaRPr>
                    </a:p>
                  </a:txBody>
                  <a:tcPr anchor="ctr" horzOverflow="overflow"/>
                </a:tc>
                <a:tc>
                  <a:txBody>
                    <a:bodyPr/>
                    <a:lstStyle/>
                    <a:p>
                      <a:pPr marL="342900" marR="0" lvl="0" indent="-342900" algn="l" defTabSz="914400" rtl="0" eaLnBrk="1" fontAlgn="base" latinLnBrk="0" hangingPunct="1">
                        <a:lnSpc>
                          <a:spcPct val="100000"/>
                        </a:lnSpc>
                        <a:spcBef>
                          <a:spcPct val="0"/>
                        </a:spcBef>
                        <a:spcAft>
                          <a:spcPct val="0"/>
                        </a:spcAft>
                        <a:buClr>
                          <a:schemeClr val="tx2">
                            <a:lumMod val="75000"/>
                          </a:schemeClr>
                        </a:buClr>
                        <a:buSzTx/>
                        <a:buFont typeface="Wingdings" pitchFamily="2" charset="2"/>
                        <a:buChar char="Ø"/>
                        <a:tabLst>
                          <a:tab pos="160338" algn="l"/>
                        </a:tabLst>
                      </a:pPr>
                      <a:r>
                        <a:rPr kumimoji="0" lang="de-DE" sz="1600" u="none" strike="noStrike" cap="none" normalizeH="0" baseline="0" dirty="0" smtClean="0">
                          <a:ln>
                            <a:noFill/>
                          </a:ln>
                          <a:effectLst/>
                          <a:latin typeface="Calibri" panose="020F0502020204030204" pitchFamily="34" charset="0"/>
                        </a:rPr>
                        <a:t>Wie verändert sich das Volumen, wenn man alle Kantenlängen des Quaders halbiert [verdoppelt]?</a:t>
                      </a:r>
                    </a:p>
                    <a:p>
                      <a:pPr marL="342900" marR="0" lvl="0" indent="-342900" algn="l" defTabSz="914400" rtl="0" eaLnBrk="1" fontAlgn="base" latinLnBrk="0" hangingPunct="1">
                        <a:lnSpc>
                          <a:spcPct val="100000"/>
                        </a:lnSpc>
                        <a:spcBef>
                          <a:spcPct val="0"/>
                        </a:spcBef>
                        <a:spcAft>
                          <a:spcPct val="0"/>
                        </a:spcAft>
                        <a:buClr>
                          <a:schemeClr val="tx2">
                            <a:lumMod val="75000"/>
                          </a:schemeClr>
                        </a:buClr>
                        <a:buSzTx/>
                        <a:buFont typeface="Wingdings" pitchFamily="2" charset="2"/>
                        <a:buChar char="Ø"/>
                        <a:tabLst>
                          <a:tab pos="160338" algn="l"/>
                        </a:tabLst>
                      </a:pPr>
                      <a:r>
                        <a:rPr kumimoji="0" lang="de-DE" sz="1600" u="none" strike="noStrike" cap="none" normalizeH="0" baseline="0" dirty="0" smtClean="0">
                          <a:ln>
                            <a:noFill/>
                          </a:ln>
                          <a:effectLst/>
                          <a:latin typeface="Calibri" panose="020F0502020204030204" pitchFamily="34" charset="0"/>
                        </a:rPr>
                        <a:t>Wie verändert sich das Volumen des Quaders, wenn man die Oberfläche verdoppelt (und dabei die Proportionen beibehält)? </a:t>
                      </a:r>
                      <a:endParaRPr kumimoji="0" lang="de-DE" sz="1600" b="0" i="0" u="none" strike="noStrike" cap="none" normalizeH="0" baseline="0" dirty="0" smtClean="0">
                        <a:ln>
                          <a:noFill/>
                        </a:ln>
                        <a:solidFill>
                          <a:schemeClr val="tx2">
                            <a:lumMod val="75000"/>
                          </a:schemeClr>
                        </a:solidFill>
                        <a:effectLst/>
                        <a:latin typeface="Calibri" panose="020F0502020204030204" pitchFamily="34" charset="0"/>
                        <a:ea typeface="Times New Roman" pitchFamily="18" charset="0"/>
                        <a:cs typeface="Calibri" charset="0"/>
                      </a:endParaRPr>
                    </a:p>
                  </a:txBody>
                  <a:tcPr horzOverflow="overflow"/>
                </a:tc>
              </a:tr>
              <a:tr h="323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u="none" strike="noStrike" cap="none" normalizeH="0" baseline="0" dirty="0" smtClean="0">
                          <a:ln>
                            <a:noFill/>
                          </a:ln>
                          <a:effectLst/>
                          <a:latin typeface="Calibri" panose="020F0502020204030204" pitchFamily="34" charset="0"/>
                        </a:rPr>
                        <a:t>Wie viele Möglichkeiten gibt es, …? </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u="none" strike="noStrike" cap="none" normalizeH="0" baseline="0" dirty="0" smtClean="0">
                          <a:ln>
                            <a:noFill/>
                          </a:ln>
                          <a:effectLst/>
                          <a:latin typeface="Calibri" panose="020F0502020204030204" pitchFamily="34" charset="0"/>
                        </a:rPr>
                        <a:t>Wie lauten sie, …?</a:t>
                      </a:r>
                      <a:endParaRPr kumimoji="0" lang="de-DE" sz="1600" b="1" i="0" u="none" strike="noStrike" cap="none" normalizeH="0" baseline="0" dirty="0" smtClean="0">
                        <a:ln>
                          <a:noFill/>
                        </a:ln>
                        <a:solidFill>
                          <a:schemeClr val="tx2">
                            <a:lumMod val="75000"/>
                          </a:schemeClr>
                        </a:solidFill>
                        <a:effectLst/>
                        <a:latin typeface="Calibri" panose="020F0502020204030204" pitchFamily="34" charset="0"/>
                        <a:ea typeface="Times New Roman" pitchFamily="18" charset="0"/>
                        <a:cs typeface="Calibri" charset="0"/>
                      </a:endParaRPr>
                    </a:p>
                  </a:txBody>
                  <a:tcPr anchor="ctr" horzOverflow="overflow"/>
                </a:tc>
                <a:tc>
                  <a:txBody>
                    <a:bodyPr/>
                    <a:lstStyle/>
                    <a:p>
                      <a:pPr marL="342900" marR="0" lvl="0" indent="-342900" algn="l" defTabSz="914400" rtl="0" eaLnBrk="1" fontAlgn="base" latinLnBrk="0" hangingPunct="1">
                        <a:lnSpc>
                          <a:spcPct val="100000"/>
                        </a:lnSpc>
                        <a:spcBef>
                          <a:spcPct val="0"/>
                        </a:spcBef>
                        <a:spcAft>
                          <a:spcPct val="0"/>
                        </a:spcAft>
                        <a:buClr>
                          <a:schemeClr val="tx2">
                            <a:lumMod val="75000"/>
                          </a:schemeClr>
                        </a:buClr>
                        <a:buSzTx/>
                        <a:buFont typeface="Wingdings" pitchFamily="2" charset="2"/>
                        <a:buChar char="Ø"/>
                        <a:tabLst>
                          <a:tab pos="160338" algn="l"/>
                        </a:tabLst>
                      </a:pPr>
                      <a:r>
                        <a:rPr kumimoji="0" lang="de-DE" sz="1600" u="none" strike="noStrike" cap="none" normalizeH="0" baseline="0" dirty="0" smtClean="0">
                          <a:ln>
                            <a:noFill/>
                          </a:ln>
                          <a:effectLst/>
                          <a:latin typeface="Calibri" panose="020F0502020204030204" pitchFamily="34" charset="0"/>
                        </a:rPr>
                        <a:t>Wie viele Möglichkeiten gibt es, mit 24 Würfeln einen Quader zu legen?</a:t>
                      </a:r>
                    </a:p>
                    <a:p>
                      <a:pPr marL="342900" marR="0" lvl="0" indent="-342900" algn="l" defTabSz="914400" rtl="0" eaLnBrk="1" fontAlgn="base" latinLnBrk="0" hangingPunct="1">
                        <a:lnSpc>
                          <a:spcPct val="100000"/>
                        </a:lnSpc>
                        <a:spcBef>
                          <a:spcPct val="0"/>
                        </a:spcBef>
                        <a:spcAft>
                          <a:spcPct val="0"/>
                        </a:spcAft>
                        <a:buClr>
                          <a:schemeClr val="tx2">
                            <a:lumMod val="75000"/>
                          </a:schemeClr>
                        </a:buClr>
                        <a:buSzTx/>
                        <a:buFont typeface="Wingdings" pitchFamily="2" charset="2"/>
                        <a:buChar char="Ø"/>
                        <a:tabLst>
                          <a:tab pos="160338" algn="l"/>
                        </a:tabLst>
                      </a:pPr>
                      <a:r>
                        <a:rPr kumimoji="0" lang="de-DE" sz="1600" u="none" strike="noStrike" cap="none" normalizeH="0" baseline="0" dirty="0" smtClean="0">
                          <a:ln>
                            <a:noFill/>
                          </a:ln>
                          <a:effectLst/>
                          <a:latin typeface="Calibri" panose="020F0502020204030204" pitchFamily="34" charset="0"/>
                        </a:rPr>
                        <a:t>Mit welcher Anzahl von Würfeln kannst du viele, mit welcher wenige verschiedene Quader legen?</a:t>
                      </a:r>
                      <a:endParaRPr kumimoji="0" lang="de-DE" sz="1600" b="0" i="0" u="none" strike="noStrike" cap="none" normalizeH="0" baseline="0" dirty="0" smtClean="0">
                        <a:ln>
                          <a:noFill/>
                        </a:ln>
                        <a:solidFill>
                          <a:schemeClr val="tx2">
                            <a:lumMod val="75000"/>
                          </a:schemeClr>
                        </a:solidFill>
                        <a:effectLst/>
                        <a:latin typeface="Calibri" panose="020F0502020204030204" pitchFamily="34" charset="0"/>
                        <a:ea typeface="Times New Roman" pitchFamily="18" charset="0"/>
                        <a:cs typeface="Calibri" charset="0"/>
                      </a:endParaRPr>
                    </a:p>
                  </a:txBody>
                  <a:tcPr horzOverflow="overflow"/>
                </a:tc>
              </a:tr>
            </a:tbl>
          </a:graphicData>
        </a:graphic>
      </p:graphicFrame>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l="36909" t="27990" r="58957" b="64450"/>
          <a:stretch>
            <a:fillRect/>
          </a:stretch>
        </p:blipFill>
        <p:spPr bwMode="auto">
          <a:xfrm>
            <a:off x="8423920" y="764704"/>
            <a:ext cx="720080" cy="822949"/>
          </a:xfrm>
          <a:prstGeom prst="rect">
            <a:avLst/>
          </a:prstGeom>
          <a:noFill/>
          <a:ln w="9525">
            <a:noFill/>
            <a:miter lim="800000"/>
            <a:headEnd/>
            <a:tailEnd/>
          </a:ln>
        </p:spPr>
      </p:pic>
    </p:spTree>
    <p:extLst>
      <p:ext uri="{BB962C8B-B14F-4D97-AF65-F5344CB8AC3E}">
        <p14:creationId xmlns:p14="http://schemas.microsoft.com/office/powerpoint/2010/main" val="35446233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 3"/>
          <p:cNvPicPr>
            <a:picLocks noChangeAspect="1" noChangeArrowheads="1"/>
          </p:cNvPicPr>
          <p:nvPr/>
        </p:nvPicPr>
        <p:blipFill>
          <a:blip r:embed="rId3">
            <a:extLst>
              <a:ext uri="{28A0092B-C50C-407E-A947-70E740481C1C}">
                <a14:useLocalDpi xmlns:a14="http://schemas.microsoft.com/office/drawing/2010/main" val="0"/>
              </a:ext>
            </a:extLst>
          </a:blip>
          <a:srcRect t="73944"/>
          <a:stretch>
            <a:fillRect/>
          </a:stretch>
        </p:blipFill>
        <p:spPr bwMode="auto">
          <a:xfrm>
            <a:off x="244220" y="2204864"/>
            <a:ext cx="8858250" cy="272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l="36909" t="27990" r="58957" b="64450"/>
          <a:stretch>
            <a:fillRect/>
          </a:stretch>
        </p:blipFill>
        <p:spPr bwMode="auto">
          <a:xfrm>
            <a:off x="8423920" y="764704"/>
            <a:ext cx="720080" cy="822949"/>
          </a:xfrm>
          <a:prstGeom prst="rect">
            <a:avLst/>
          </a:prstGeom>
          <a:noFill/>
          <a:ln w="9525">
            <a:noFill/>
            <a:miter lim="800000"/>
            <a:headEnd/>
            <a:tailEnd/>
          </a:ln>
        </p:spPr>
      </p:pic>
    </p:spTree>
    <p:extLst>
      <p:ext uri="{BB962C8B-B14F-4D97-AF65-F5344CB8AC3E}">
        <p14:creationId xmlns:p14="http://schemas.microsoft.com/office/powerpoint/2010/main" val="39103014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324544" y="1659216"/>
            <a:ext cx="8568952" cy="4434079"/>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9" name="Rechteck 8"/>
          <p:cNvSpPr/>
          <p:nvPr/>
        </p:nvSpPr>
        <p:spPr bwMode="auto">
          <a:xfrm>
            <a:off x="395537" y="2996952"/>
            <a:ext cx="3744416" cy="280831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3" name="Text Box 3"/>
          <p:cNvSpPr txBox="1">
            <a:spLocks noChangeArrowheads="1"/>
          </p:cNvSpPr>
          <p:nvPr/>
        </p:nvSpPr>
        <p:spPr bwMode="auto">
          <a:xfrm>
            <a:off x="421061" y="2348880"/>
            <a:ext cx="8615435"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de-DE" sz="2000" dirty="0">
                <a:latin typeface="Calibri" pitchFamily="34" charset="0"/>
              </a:rPr>
              <a:t>Setze für die Platzhalter </a:t>
            </a:r>
            <a:r>
              <a:rPr lang="de-DE" sz="2000" b="1" dirty="0">
                <a:latin typeface="Calibri" pitchFamily="34" charset="0"/>
              </a:rPr>
              <a:t>Einheiten</a:t>
            </a:r>
            <a:r>
              <a:rPr lang="de-DE" sz="2000" dirty="0">
                <a:latin typeface="Calibri" pitchFamily="34" charset="0"/>
              </a:rPr>
              <a:t> so ein, dass die Gleichungen stimmen</a:t>
            </a:r>
            <a:r>
              <a:rPr lang="de-DE" sz="2000" dirty="0" smtClean="0">
                <a:latin typeface="Calibri" pitchFamily="34" charset="0"/>
              </a:rPr>
              <a:t>:</a:t>
            </a:r>
          </a:p>
          <a:p>
            <a:pPr eaLnBrk="1" hangingPunct="1"/>
            <a:endParaRPr lang="de-DE" sz="2000" dirty="0">
              <a:latin typeface="Calibri" pitchFamily="34" charset="0"/>
            </a:endParaRPr>
          </a:p>
          <a:p>
            <a:pPr eaLnBrk="1" hangingPunct="1"/>
            <a:endParaRPr lang="en-GB" sz="600" dirty="0">
              <a:latin typeface="Calibri" pitchFamily="34" charset="0"/>
            </a:endParaRPr>
          </a:p>
          <a:p>
            <a:pPr eaLnBrk="1" hangingPunct="1">
              <a:buFontTx/>
              <a:buAutoNum type="alphaLcParenR"/>
            </a:pPr>
            <a:r>
              <a:rPr lang="en-GB" sz="2400" dirty="0">
                <a:latin typeface="Calibri" pitchFamily="34" charset="0"/>
              </a:rPr>
              <a:t>1 ___ + 2 ___ = 3 ___</a:t>
            </a:r>
          </a:p>
          <a:p>
            <a:pPr eaLnBrk="1" hangingPunct="1">
              <a:buFontTx/>
              <a:buAutoNum type="alphaLcParenR"/>
            </a:pPr>
            <a:r>
              <a:rPr lang="en-GB" sz="2400" dirty="0">
                <a:latin typeface="Calibri" pitchFamily="34" charset="0"/>
              </a:rPr>
              <a:t>1 ___ + 2 ___ = 12 ___</a:t>
            </a:r>
            <a:endParaRPr lang="de-DE" sz="2400" dirty="0">
              <a:latin typeface="Calibri" pitchFamily="34" charset="0"/>
            </a:endParaRPr>
          </a:p>
          <a:p>
            <a:pPr eaLnBrk="1" hangingPunct="1">
              <a:buFontTx/>
              <a:buAutoNum type="alphaLcParenR"/>
            </a:pPr>
            <a:r>
              <a:rPr lang="de-DE" sz="2400" dirty="0">
                <a:latin typeface="Calibri" pitchFamily="34" charset="0"/>
              </a:rPr>
              <a:t>1 ___ + 2 ___ = 21 ___</a:t>
            </a:r>
          </a:p>
          <a:p>
            <a:pPr eaLnBrk="1" hangingPunct="1">
              <a:buFontTx/>
              <a:buAutoNum type="alphaLcParenR"/>
            </a:pPr>
            <a:r>
              <a:rPr lang="de-DE" sz="2400" dirty="0">
                <a:latin typeface="Calibri" pitchFamily="34" charset="0"/>
              </a:rPr>
              <a:t>1 ___ + 2 ___ = 30 ___</a:t>
            </a:r>
          </a:p>
          <a:p>
            <a:pPr eaLnBrk="1" hangingPunct="1">
              <a:buFontTx/>
              <a:buAutoNum type="alphaLcParenR"/>
            </a:pPr>
            <a:r>
              <a:rPr lang="de-DE" sz="2400" dirty="0">
                <a:latin typeface="Calibri" pitchFamily="34" charset="0"/>
              </a:rPr>
              <a:t>1 ___ + 2 ___ = 102 ___</a:t>
            </a:r>
          </a:p>
          <a:p>
            <a:pPr eaLnBrk="1" hangingPunct="1">
              <a:buFontTx/>
              <a:buAutoNum type="alphaLcParenR"/>
            </a:pPr>
            <a:r>
              <a:rPr lang="de-DE" sz="2400" dirty="0">
                <a:latin typeface="Calibri" pitchFamily="34" charset="0"/>
              </a:rPr>
              <a:t>1 ___ + 2 ___ = 120 ___</a:t>
            </a:r>
          </a:p>
          <a:p>
            <a:pPr eaLnBrk="1" hangingPunct="1">
              <a:buFontTx/>
              <a:buAutoNum type="alphaLcParenR"/>
            </a:pPr>
            <a:r>
              <a:rPr lang="de-DE" sz="2400" dirty="0">
                <a:latin typeface="Calibri" pitchFamily="34" charset="0"/>
              </a:rPr>
              <a:t>1 ___ + 2 ___ = 201 ___</a:t>
            </a:r>
          </a:p>
          <a:p>
            <a:pPr eaLnBrk="1" hangingPunct="1">
              <a:buFontTx/>
              <a:buAutoNum type="alphaLcParenR"/>
            </a:pPr>
            <a:endParaRPr lang="de-DE" sz="2400" dirty="0">
              <a:latin typeface="Calibri" pitchFamily="34" charset="0"/>
            </a:endParaRPr>
          </a:p>
        </p:txBody>
      </p:sp>
      <p:sp>
        <p:nvSpPr>
          <p:cNvPr id="4" name="Text Box 7"/>
          <p:cNvSpPr txBox="1">
            <a:spLocks noChangeArrowheads="1"/>
          </p:cNvSpPr>
          <p:nvPr/>
        </p:nvSpPr>
        <p:spPr bwMode="auto">
          <a:xfrm>
            <a:off x="393526" y="1773272"/>
            <a:ext cx="55831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de-DE" sz="2400" b="1" dirty="0" smtClean="0">
                <a:latin typeface="Calibri" pitchFamily="34" charset="0"/>
              </a:rPr>
              <a:t>Größen</a:t>
            </a:r>
            <a:endParaRPr lang="de-DE" sz="2400" b="1" dirty="0">
              <a:latin typeface="Calibri" pitchFamily="34" charset="0"/>
            </a:endParaRP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l="36909" t="27990" r="58957" b="64450"/>
          <a:stretch>
            <a:fillRect/>
          </a:stretch>
        </p:blipFill>
        <p:spPr bwMode="auto">
          <a:xfrm>
            <a:off x="8423920" y="764704"/>
            <a:ext cx="720080" cy="822949"/>
          </a:xfrm>
          <a:prstGeom prst="rect">
            <a:avLst/>
          </a:prstGeom>
          <a:noFill/>
          <a:ln w="9525">
            <a:noFill/>
            <a:miter lim="800000"/>
            <a:headEnd/>
            <a:tailEnd/>
          </a:ln>
        </p:spPr>
      </p:pic>
      <p:sp>
        <p:nvSpPr>
          <p:cNvPr id="2" name="Textfeld 1"/>
          <p:cNvSpPr txBox="1"/>
          <p:nvPr/>
        </p:nvSpPr>
        <p:spPr>
          <a:xfrm>
            <a:off x="5976664" y="6453336"/>
            <a:ext cx="2843808" cy="261610"/>
          </a:xfrm>
          <a:prstGeom prst="rect">
            <a:avLst/>
          </a:prstGeom>
          <a:noFill/>
        </p:spPr>
        <p:txBody>
          <a:bodyPr wrap="square" rtlCol="0">
            <a:spAutoFit/>
          </a:bodyPr>
          <a:lstStyle/>
          <a:p>
            <a:pPr algn="r"/>
            <a:r>
              <a:rPr lang="de-DE" sz="1100" dirty="0" smtClean="0">
                <a:latin typeface="Calibri" panose="020F0502020204030204" pitchFamily="34" charset="0"/>
              </a:rPr>
              <a:t>Aufgabenidee: Thomas </a:t>
            </a:r>
            <a:r>
              <a:rPr lang="de-DE" sz="1100" dirty="0" err="1" smtClean="0">
                <a:latin typeface="Calibri" panose="020F0502020204030204" pitchFamily="34" charset="0"/>
              </a:rPr>
              <a:t>Royar</a:t>
            </a:r>
            <a:endParaRPr lang="de-DE" sz="1100" dirty="0">
              <a:latin typeface="Calibri" panose="020F0502020204030204" pitchFamily="34" charset="0"/>
            </a:endParaRPr>
          </a:p>
        </p:txBody>
      </p:sp>
      <p:sp>
        <p:nvSpPr>
          <p:cNvPr id="7" name="Titel 6"/>
          <p:cNvSpPr>
            <a:spLocks noGrp="1"/>
          </p:cNvSpPr>
          <p:nvPr>
            <p:ph type="title"/>
          </p:nvPr>
        </p:nvSpPr>
        <p:spPr/>
        <p:txBody>
          <a:bodyPr>
            <a:normAutofit fontScale="90000"/>
          </a:bodyPr>
          <a:lstStyle/>
          <a:p>
            <a:r>
              <a:rPr lang="de-DE" dirty="0" smtClean="0">
                <a:latin typeface="Calibri" charset="0"/>
              </a:rPr>
              <a:t>Probleme </a:t>
            </a:r>
            <a:r>
              <a:rPr lang="de-DE" dirty="0">
                <a:latin typeface="Calibri" charset="0"/>
              </a:rPr>
              <a:t>lösen – weitere Beispiele </a:t>
            </a:r>
            <a:r>
              <a:rPr lang="de-DE" dirty="0" smtClean="0">
                <a:latin typeface="Calibri" charset="0"/>
              </a:rPr>
              <a:t>…</a:t>
            </a:r>
            <a:endParaRPr lang="de-DE" dirty="0"/>
          </a:p>
        </p:txBody>
      </p:sp>
    </p:spTree>
    <p:extLst>
      <p:ext uri="{BB962C8B-B14F-4D97-AF65-F5344CB8AC3E}">
        <p14:creationId xmlns:p14="http://schemas.microsoft.com/office/powerpoint/2010/main" val="3864028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324544" y="2195842"/>
            <a:ext cx="9721080" cy="4401509"/>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10" name="Rechteck 9"/>
          <p:cNvSpPr/>
          <p:nvPr/>
        </p:nvSpPr>
        <p:spPr bwMode="auto">
          <a:xfrm>
            <a:off x="683568" y="3068960"/>
            <a:ext cx="5491501" cy="280831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3" name="Text Box 5"/>
          <p:cNvSpPr txBox="1">
            <a:spLocks noChangeArrowheads="1"/>
          </p:cNvSpPr>
          <p:nvPr/>
        </p:nvSpPr>
        <p:spPr bwMode="auto">
          <a:xfrm>
            <a:off x="449842" y="3140968"/>
            <a:ext cx="3665537"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itchFamily="34" charset="0"/>
              </a:defRPr>
            </a:lvl1pPr>
            <a:lvl2pPr marL="800100" indent="-34290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1" eaLnBrk="1" hangingPunct="1">
              <a:buFontTx/>
              <a:buAutoNum type="alphaLcParenR"/>
            </a:pPr>
            <a:r>
              <a:rPr lang="de-DE" sz="2400" dirty="0">
                <a:latin typeface="Calibri" pitchFamily="34" charset="0"/>
              </a:rPr>
              <a:t>1 m + 2 m = </a:t>
            </a:r>
          </a:p>
          <a:p>
            <a:pPr lvl="1" eaLnBrk="1" hangingPunct="1">
              <a:buFontTx/>
              <a:buAutoNum type="alphaLcParenR"/>
            </a:pPr>
            <a:r>
              <a:rPr lang="de-DE" sz="2400" dirty="0">
                <a:latin typeface="Calibri" pitchFamily="34" charset="0"/>
              </a:rPr>
              <a:t>1 </a:t>
            </a:r>
            <a:r>
              <a:rPr lang="de-DE" sz="2400" dirty="0" err="1">
                <a:latin typeface="Calibri" pitchFamily="34" charset="0"/>
              </a:rPr>
              <a:t>dm</a:t>
            </a:r>
            <a:r>
              <a:rPr lang="de-DE" sz="2400" dirty="0">
                <a:latin typeface="Calibri" pitchFamily="34" charset="0"/>
              </a:rPr>
              <a:t> + 2 cm = </a:t>
            </a:r>
          </a:p>
          <a:p>
            <a:pPr lvl="1" eaLnBrk="1" hangingPunct="1">
              <a:buFontTx/>
              <a:buAutoNum type="alphaLcParenR"/>
            </a:pPr>
            <a:r>
              <a:rPr lang="de-DE" sz="2400" dirty="0">
                <a:latin typeface="Calibri" pitchFamily="34" charset="0"/>
              </a:rPr>
              <a:t>1 cm + 2 </a:t>
            </a:r>
            <a:r>
              <a:rPr lang="de-DE" sz="2400" dirty="0" err="1">
                <a:latin typeface="Calibri" pitchFamily="34" charset="0"/>
              </a:rPr>
              <a:t>dm</a:t>
            </a:r>
            <a:r>
              <a:rPr lang="de-DE" sz="2400" dirty="0">
                <a:latin typeface="Calibri" pitchFamily="34" charset="0"/>
              </a:rPr>
              <a:t> = </a:t>
            </a:r>
          </a:p>
          <a:p>
            <a:pPr lvl="1" eaLnBrk="1" hangingPunct="1">
              <a:buFontTx/>
              <a:buAutoNum type="alphaLcParenR"/>
            </a:pPr>
            <a:r>
              <a:rPr lang="de-DE" sz="2400" dirty="0">
                <a:latin typeface="Calibri" pitchFamily="34" charset="0"/>
              </a:rPr>
              <a:t>1 </a:t>
            </a:r>
            <a:r>
              <a:rPr lang="de-DE" sz="2400" dirty="0" err="1">
                <a:latin typeface="Calibri" pitchFamily="34" charset="0"/>
              </a:rPr>
              <a:t>dm</a:t>
            </a:r>
            <a:r>
              <a:rPr lang="de-DE" sz="2400" dirty="0">
                <a:latin typeface="Calibri" pitchFamily="34" charset="0"/>
              </a:rPr>
              <a:t> + 2 </a:t>
            </a:r>
            <a:r>
              <a:rPr lang="de-DE" sz="2400" dirty="0" err="1">
                <a:latin typeface="Calibri" pitchFamily="34" charset="0"/>
              </a:rPr>
              <a:t>dm</a:t>
            </a:r>
            <a:r>
              <a:rPr lang="de-DE" sz="2400" dirty="0">
                <a:latin typeface="Calibri" pitchFamily="34" charset="0"/>
              </a:rPr>
              <a:t> = </a:t>
            </a:r>
          </a:p>
          <a:p>
            <a:pPr lvl="1" eaLnBrk="1" hangingPunct="1">
              <a:buFontTx/>
              <a:buAutoNum type="alphaLcParenR"/>
            </a:pPr>
            <a:r>
              <a:rPr lang="de-DE" sz="2400" dirty="0">
                <a:latin typeface="Calibri" pitchFamily="34" charset="0"/>
              </a:rPr>
              <a:t>1 m + 2 cm = </a:t>
            </a:r>
          </a:p>
          <a:p>
            <a:pPr lvl="1" eaLnBrk="1" hangingPunct="1">
              <a:buFontTx/>
              <a:buAutoNum type="alphaLcParenR"/>
            </a:pPr>
            <a:r>
              <a:rPr lang="de-DE" sz="2400" dirty="0">
                <a:latin typeface="Calibri" pitchFamily="34" charset="0"/>
              </a:rPr>
              <a:t>1 m + 2 </a:t>
            </a:r>
            <a:r>
              <a:rPr lang="de-DE" sz="2400" dirty="0" err="1">
                <a:latin typeface="Calibri" pitchFamily="34" charset="0"/>
              </a:rPr>
              <a:t>dm</a:t>
            </a:r>
            <a:r>
              <a:rPr lang="de-DE" sz="2400" dirty="0">
                <a:latin typeface="Calibri" pitchFamily="34" charset="0"/>
              </a:rPr>
              <a:t> = </a:t>
            </a:r>
          </a:p>
          <a:p>
            <a:pPr lvl="1" eaLnBrk="1" hangingPunct="1">
              <a:buFontTx/>
              <a:buAutoNum type="alphaLcParenR"/>
            </a:pPr>
            <a:r>
              <a:rPr lang="de-DE" sz="2400" dirty="0">
                <a:latin typeface="Calibri" pitchFamily="34" charset="0"/>
              </a:rPr>
              <a:t>1 cm + 2 m = </a:t>
            </a:r>
          </a:p>
        </p:txBody>
      </p:sp>
      <p:sp>
        <p:nvSpPr>
          <p:cNvPr id="4" name="Text Box 7"/>
          <p:cNvSpPr txBox="1">
            <a:spLocks noChangeArrowheads="1"/>
          </p:cNvSpPr>
          <p:nvPr/>
        </p:nvSpPr>
        <p:spPr bwMode="auto">
          <a:xfrm>
            <a:off x="3186146" y="3140968"/>
            <a:ext cx="3665537"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itchFamily="34" charset="0"/>
              </a:defRPr>
            </a:lvl1pPr>
            <a:lvl2pPr marL="800100" indent="-34290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1" eaLnBrk="1" hangingPunct="1">
              <a:buFontTx/>
              <a:buAutoNum type="alphaLcParenR" startAt="8"/>
            </a:pPr>
            <a:r>
              <a:rPr lang="de-DE" sz="2400" dirty="0">
                <a:latin typeface="Calibri" pitchFamily="34" charset="0"/>
              </a:rPr>
              <a:t>1 </a:t>
            </a:r>
            <a:r>
              <a:rPr lang="de-DE" sz="2400" dirty="0" err="1">
                <a:latin typeface="Calibri" pitchFamily="34" charset="0"/>
              </a:rPr>
              <a:t>dm</a:t>
            </a:r>
            <a:r>
              <a:rPr lang="de-DE" sz="2400" dirty="0">
                <a:latin typeface="Calibri" pitchFamily="34" charset="0"/>
              </a:rPr>
              <a:t> + 2 m = </a:t>
            </a:r>
          </a:p>
          <a:p>
            <a:pPr lvl="1" eaLnBrk="1" hangingPunct="1">
              <a:buFontTx/>
              <a:buAutoNum type="alphaLcParenR" startAt="8"/>
            </a:pPr>
            <a:r>
              <a:rPr lang="de-DE" sz="2400" dirty="0">
                <a:latin typeface="Calibri" pitchFamily="34" charset="0"/>
              </a:rPr>
              <a:t>1 m + 2 mm = </a:t>
            </a:r>
          </a:p>
          <a:p>
            <a:pPr lvl="1" eaLnBrk="1" hangingPunct="1">
              <a:buFontTx/>
              <a:buAutoNum type="alphaLcParenR" startAt="8"/>
            </a:pPr>
            <a:r>
              <a:rPr lang="de-DE" sz="2400" dirty="0">
                <a:latin typeface="Calibri" pitchFamily="34" charset="0"/>
              </a:rPr>
              <a:t>1 cm + 2 m = </a:t>
            </a:r>
          </a:p>
          <a:p>
            <a:pPr lvl="1" eaLnBrk="1" hangingPunct="1">
              <a:buFontTx/>
              <a:buAutoNum type="alphaLcParenR" startAt="8"/>
            </a:pPr>
            <a:r>
              <a:rPr lang="de-DE" sz="2400" dirty="0">
                <a:latin typeface="Calibri" pitchFamily="34" charset="0"/>
              </a:rPr>
              <a:t>1 m + 2 m = </a:t>
            </a:r>
          </a:p>
          <a:p>
            <a:pPr lvl="1" eaLnBrk="1" hangingPunct="1">
              <a:buFontTx/>
              <a:buAutoNum type="alphaLcParenR" startAt="8"/>
            </a:pPr>
            <a:r>
              <a:rPr lang="de-DE" sz="2400" dirty="0">
                <a:latin typeface="Calibri" pitchFamily="34" charset="0"/>
              </a:rPr>
              <a:t>2 </a:t>
            </a:r>
            <a:r>
              <a:rPr lang="de-DE" sz="2400" dirty="0" smtClean="0">
                <a:latin typeface="Wingdings"/>
                <a:ea typeface="Wingdings"/>
                <a:cs typeface="Wingdings"/>
                <a:sym typeface="Wingdings"/>
              </a:rPr>
              <a:t></a:t>
            </a:r>
            <a:r>
              <a:rPr lang="de-DE" sz="2400" dirty="0" smtClean="0">
                <a:latin typeface="Calibri" pitchFamily="34" charset="0"/>
              </a:rPr>
              <a:t> </a:t>
            </a:r>
            <a:r>
              <a:rPr lang="de-DE" sz="2400" dirty="0">
                <a:latin typeface="Calibri" pitchFamily="34" charset="0"/>
              </a:rPr>
              <a:t>5 cm =</a:t>
            </a:r>
          </a:p>
          <a:p>
            <a:pPr lvl="1" eaLnBrk="1" hangingPunct="1">
              <a:buFontTx/>
              <a:buAutoNum type="alphaLcParenR" startAt="8"/>
            </a:pPr>
            <a:r>
              <a:rPr lang="de-DE" sz="2400" dirty="0">
                <a:latin typeface="Calibri" pitchFamily="34" charset="0"/>
              </a:rPr>
              <a:t>2 </a:t>
            </a:r>
            <a:r>
              <a:rPr lang="de-DE" sz="2400" dirty="0">
                <a:latin typeface="Wingdings"/>
                <a:ea typeface="Wingdings"/>
                <a:cs typeface="Wingdings"/>
                <a:sym typeface="Wingdings"/>
              </a:rPr>
              <a:t></a:t>
            </a:r>
            <a:r>
              <a:rPr lang="de-DE" sz="2400" dirty="0" smtClean="0">
                <a:latin typeface="Calibri" pitchFamily="34" charset="0"/>
              </a:rPr>
              <a:t> </a:t>
            </a:r>
            <a:r>
              <a:rPr lang="de-DE" sz="2400" dirty="0">
                <a:latin typeface="Calibri" pitchFamily="34" charset="0"/>
              </a:rPr>
              <a:t>5 </a:t>
            </a:r>
            <a:r>
              <a:rPr lang="de-DE" sz="2400" dirty="0" err="1">
                <a:latin typeface="Calibri" pitchFamily="34" charset="0"/>
              </a:rPr>
              <a:t>dm</a:t>
            </a:r>
            <a:r>
              <a:rPr lang="de-DE" sz="2400" dirty="0">
                <a:latin typeface="Calibri" pitchFamily="34" charset="0"/>
              </a:rPr>
              <a:t> = </a:t>
            </a:r>
          </a:p>
          <a:p>
            <a:pPr lvl="1" eaLnBrk="1" hangingPunct="1">
              <a:buFontTx/>
              <a:buAutoNum type="alphaLcParenR" startAt="8"/>
            </a:pPr>
            <a:r>
              <a:rPr lang="de-DE" sz="2400" dirty="0">
                <a:latin typeface="Calibri" pitchFamily="34" charset="0"/>
              </a:rPr>
              <a:t>2 </a:t>
            </a:r>
            <a:r>
              <a:rPr lang="de-DE" sz="2400" dirty="0">
                <a:latin typeface="Wingdings"/>
                <a:ea typeface="Wingdings"/>
                <a:cs typeface="Wingdings"/>
                <a:sym typeface="Wingdings"/>
              </a:rPr>
              <a:t></a:t>
            </a:r>
            <a:r>
              <a:rPr lang="de-DE" sz="2400" dirty="0" smtClean="0">
                <a:latin typeface="Calibri" pitchFamily="34" charset="0"/>
              </a:rPr>
              <a:t> </a:t>
            </a:r>
            <a:r>
              <a:rPr lang="de-DE" sz="2400" dirty="0">
                <a:latin typeface="Calibri" pitchFamily="34" charset="0"/>
              </a:rPr>
              <a:t>5 </a:t>
            </a:r>
            <a:r>
              <a:rPr lang="de-DE" sz="2400" dirty="0" err="1">
                <a:latin typeface="Calibri" pitchFamily="34" charset="0"/>
              </a:rPr>
              <a:t>dm</a:t>
            </a:r>
            <a:r>
              <a:rPr lang="de-DE" sz="2400" dirty="0">
                <a:latin typeface="Calibri" pitchFamily="34" charset="0"/>
              </a:rPr>
              <a:t> = </a:t>
            </a:r>
          </a:p>
        </p:txBody>
      </p:sp>
      <p:sp>
        <p:nvSpPr>
          <p:cNvPr id="5" name="Text Box 8"/>
          <p:cNvSpPr txBox="1">
            <a:spLocks noChangeArrowheads="1"/>
          </p:cNvSpPr>
          <p:nvPr/>
        </p:nvSpPr>
        <p:spPr bwMode="auto">
          <a:xfrm>
            <a:off x="324000" y="2276872"/>
            <a:ext cx="61206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de-DE" dirty="0">
                <a:latin typeface="Calibri" pitchFamily="34" charset="0"/>
              </a:rPr>
              <a:t>Berechne. Achte dabei auf die Einheiten.</a:t>
            </a:r>
          </a:p>
        </p:txBody>
      </p:sp>
      <p:sp>
        <p:nvSpPr>
          <p:cNvPr id="6" name="Text Box 10"/>
          <p:cNvSpPr txBox="1">
            <a:spLocks noChangeArrowheads="1"/>
          </p:cNvSpPr>
          <p:nvPr/>
        </p:nvSpPr>
        <p:spPr bwMode="auto">
          <a:xfrm>
            <a:off x="324000" y="1268760"/>
            <a:ext cx="835292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de-DE" sz="2200" b="1" dirty="0">
                <a:latin typeface="Calibri" pitchFamily="34" charset="0"/>
              </a:rPr>
              <a:t>Vergleichbare Aufgaben im traditionellen Schulbuch sehen </a:t>
            </a:r>
            <a:r>
              <a:rPr lang="de-DE" sz="2200" b="1" dirty="0" smtClean="0">
                <a:latin typeface="Calibri" pitchFamily="34" charset="0"/>
              </a:rPr>
              <a:t/>
            </a:r>
            <a:br>
              <a:rPr lang="de-DE" sz="2200" b="1" dirty="0" smtClean="0">
                <a:latin typeface="Calibri" pitchFamily="34" charset="0"/>
              </a:rPr>
            </a:br>
            <a:r>
              <a:rPr lang="de-DE" sz="2200" b="1" dirty="0" smtClean="0">
                <a:latin typeface="Calibri" pitchFamily="34" charset="0"/>
              </a:rPr>
              <a:t>zum Beispiel so </a:t>
            </a:r>
            <a:r>
              <a:rPr lang="de-DE" sz="2200" b="1" dirty="0">
                <a:latin typeface="Calibri" pitchFamily="34" charset="0"/>
              </a:rPr>
              <a:t>aus:</a:t>
            </a:r>
          </a:p>
        </p:txBody>
      </p:sp>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l="36909" t="27990" r="58957" b="64450"/>
          <a:stretch>
            <a:fillRect/>
          </a:stretch>
        </p:blipFill>
        <p:spPr bwMode="auto">
          <a:xfrm>
            <a:off x="8423920" y="764704"/>
            <a:ext cx="720080" cy="822949"/>
          </a:xfrm>
          <a:prstGeom prst="rect">
            <a:avLst/>
          </a:prstGeom>
          <a:noFill/>
          <a:ln w="9525">
            <a:noFill/>
            <a:miter lim="800000"/>
            <a:headEnd/>
            <a:tailEnd/>
          </a:ln>
        </p:spPr>
      </p:pic>
      <p:sp>
        <p:nvSpPr>
          <p:cNvPr id="2" name="Titel 1"/>
          <p:cNvSpPr>
            <a:spLocks noGrp="1"/>
          </p:cNvSpPr>
          <p:nvPr>
            <p:ph type="title"/>
          </p:nvPr>
        </p:nvSpPr>
        <p:spPr/>
        <p:txBody>
          <a:bodyPr>
            <a:normAutofit fontScale="90000"/>
          </a:bodyPr>
          <a:lstStyle/>
          <a:p>
            <a:r>
              <a:rPr lang="de-DE" dirty="0">
                <a:latin typeface="Calibri" charset="0"/>
              </a:rPr>
              <a:t>Probleme lösen – weitere Beispiele </a:t>
            </a:r>
            <a:r>
              <a:rPr lang="de-DE" dirty="0" smtClean="0">
                <a:latin typeface="Calibri" charset="0"/>
              </a:rPr>
              <a:t>…</a:t>
            </a:r>
            <a:endParaRPr lang="de-DE" dirty="0"/>
          </a:p>
        </p:txBody>
      </p:sp>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5496" t="40006" r="54389" b="20079"/>
          <a:stretch/>
        </p:blipFill>
        <p:spPr bwMode="auto">
          <a:xfrm>
            <a:off x="6588224" y="2628365"/>
            <a:ext cx="2444321" cy="1822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6733" t="7138" r="14613" b="2626"/>
          <a:stretch/>
        </p:blipFill>
        <p:spPr bwMode="auto">
          <a:xfrm>
            <a:off x="6583494" y="4567768"/>
            <a:ext cx="2453002" cy="1813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9610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hteck 12"/>
          <p:cNvSpPr/>
          <p:nvPr/>
        </p:nvSpPr>
        <p:spPr bwMode="auto">
          <a:xfrm>
            <a:off x="1115616" y="2497167"/>
            <a:ext cx="6911848" cy="1723549"/>
          </a:xfrm>
          <a:prstGeom prst="rect">
            <a:avLst/>
          </a:prstGeom>
          <a:ln>
            <a:solidFill>
              <a:schemeClr val="accent1">
                <a:lumMod val="75000"/>
              </a:schemeClr>
            </a:solidFill>
            <a:headEnd/>
            <a:tailEnd/>
          </a:ln>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de-DE" sz="3300" b="1" dirty="0" smtClean="0">
                <a:solidFill>
                  <a:schemeClr val="tx2">
                    <a:lumMod val="75000"/>
                  </a:schemeClr>
                </a:solidFill>
                <a:latin typeface="Calibri" panose="020F0502020204030204" pitchFamily="34" charset="0"/>
              </a:rPr>
              <a:t>Strukturen reflektieren</a:t>
            </a:r>
          </a:p>
          <a:p>
            <a:pPr algn="ctr"/>
            <a:endParaRPr lang="de-DE" sz="3300" b="1" dirty="0">
              <a:solidFill>
                <a:schemeClr val="tx2">
                  <a:lumMod val="75000"/>
                </a:schemeClr>
              </a:solidFill>
              <a:latin typeface="Calibri" pitchFamily="34" charset="0"/>
            </a:endParaRPr>
          </a:p>
          <a:p>
            <a:pPr algn="ctr"/>
            <a:r>
              <a:rPr lang="de-DE" sz="2000" b="1" i="1" dirty="0" smtClean="0">
                <a:solidFill>
                  <a:schemeClr val="tx2">
                    <a:lumMod val="75000"/>
                  </a:schemeClr>
                </a:solidFill>
                <a:latin typeface="Calibri" pitchFamily="34" charset="0"/>
              </a:rPr>
              <a:t>„Untersuche das Muster …</a:t>
            </a:r>
          </a:p>
          <a:p>
            <a:pPr algn="ctr"/>
            <a:r>
              <a:rPr lang="de-DE" sz="2000" b="1" i="1" dirty="0" smtClean="0">
                <a:solidFill>
                  <a:schemeClr val="tx2">
                    <a:lumMod val="75000"/>
                  </a:schemeClr>
                </a:solidFill>
                <a:latin typeface="Calibri" pitchFamily="34" charset="0"/>
              </a:rPr>
              <a:t>… und übe dabei!“</a:t>
            </a:r>
          </a:p>
        </p:txBody>
      </p:sp>
      <p:sp>
        <p:nvSpPr>
          <p:cNvPr id="6" name="Wolkenförmige Legende 5"/>
          <p:cNvSpPr/>
          <p:nvPr/>
        </p:nvSpPr>
        <p:spPr bwMode="auto">
          <a:xfrm>
            <a:off x="1475656" y="3789040"/>
            <a:ext cx="2520280" cy="1440160"/>
          </a:xfrm>
          <a:prstGeom prst="cloudCallout">
            <a:avLst/>
          </a:prstGeom>
          <a:noFill/>
          <a:ln w="9525">
            <a:noFill/>
            <a:miter lim="800000"/>
            <a:headEnd/>
            <a:tailEnd/>
          </a:ln>
        </p:spPr>
        <p:txBody>
          <a:bodyPr wrap="none" rtlCol="0" anchor="ctr">
            <a:spAutoFit/>
          </a:bodyPr>
          <a:lstStyle/>
          <a:p>
            <a:pPr algn="ctr"/>
            <a:endParaRPr lang="de-DE" sz="1400" b="1" dirty="0" smtClean="0">
              <a:solidFill>
                <a:schemeClr val="bg1"/>
              </a:solidFill>
              <a:latin typeface="Calibri" pitchFamily="34" charset="0"/>
            </a:endParaRPr>
          </a:p>
        </p:txBody>
      </p:sp>
      <p:sp>
        <p:nvSpPr>
          <p:cNvPr id="7" name="Wolkenförmige Legende 6"/>
          <p:cNvSpPr/>
          <p:nvPr/>
        </p:nvSpPr>
        <p:spPr bwMode="auto">
          <a:xfrm>
            <a:off x="6732240" y="2708920"/>
            <a:ext cx="1800200" cy="3240360"/>
          </a:xfrm>
          <a:prstGeom prst="cloudCallout">
            <a:avLst/>
          </a:prstGeom>
          <a:noFill/>
          <a:ln w="9525">
            <a:noFill/>
            <a:miter lim="800000"/>
            <a:headEnd/>
            <a:tailEnd/>
          </a:ln>
        </p:spPr>
        <p:txBody>
          <a:bodyPr wrap="none" rtlCol="0" anchor="ctr">
            <a:spAutoFit/>
          </a:bodyPr>
          <a:lstStyle/>
          <a:p>
            <a:pPr algn="ctr"/>
            <a:endParaRPr lang="de-DE" sz="1400" b="1" dirty="0" smtClean="0">
              <a:solidFill>
                <a:schemeClr val="bg1"/>
              </a:solidFill>
              <a:latin typeface="Calibri" pitchFamily="34" charset="0"/>
            </a:endParaRPr>
          </a:p>
        </p:txBody>
      </p:sp>
      <p:sp>
        <p:nvSpPr>
          <p:cNvPr id="8" name="Ovale Legende 7"/>
          <p:cNvSpPr/>
          <p:nvPr/>
        </p:nvSpPr>
        <p:spPr bwMode="auto">
          <a:xfrm flipV="1">
            <a:off x="6444208" y="4220716"/>
            <a:ext cx="1512168" cy="432792"/>
          </a:xfrm>
          <a:prstGeom prst="wedgeEllipseCallout">
            <a:avLst>
              <a:gd name="adj1" fmla="val 169646"/>
              <a:gd name="adj2" fmla="val 102813"/>
            </a:avLst>
          </a:prstGeom>
          <a:noFill/>
          <a:ln w="9525">
            <a:noFill/>
            <a:miter lim="800000"/>
            <a:headEnd/>
            <a:tailEnd/>
          </a:ln>
        </p:spPr>
        <p:txBody>
          <a:bodyPr wrap="square" rtlCol="0" anchor="ctr">
            <a:spAutoFit/>
          </a:bodyPr>
          <a:lstStyle/>
          <a:p>
            <a:pPr algn="ctr"/>
            <a:endParaRPr lang="de-DE" sz="1400" b="1" dirty="0" smtClean="0">
              <a:solidFill>
                <a:schemeClr val="bg1"/>
              </a:solidFill>
              <a:latin typeface="Calibri" pitchFamily="34" charset="0"/>
            </a:endParaRPr>
          </a:p>
        </p:txBody>
      </p:sp>
      <p:sp>
        <p:nvSpPr>
          <p:cNvPr id="9" name="Text Box 9"/>
          <p:cNvSpPr txBox="1">
            <a:spLocks noChangeArrowheads="1"/>
          </p:cNvSpPr>
          <p:nvPr/>
        </p:nvSpPr>
        <p:spPr bwMode="auto">
          <a:xfrm>
            <a:off x="8351837" y="908720"/>
            <a:ext cx="792163" cy="854075"/>
          </a:xfrm>
          <a:prstGeom prst="rect">
            <a:avLst/>
          </a:prstGeom>
          <a:solidFill>
            <a:srgbClr val="FFFF66"/>
          </a:solidFill>
          <a:ln w="9525">
            <a:noFill/>
            <a:miter lim="800000"/>
            <a:headEnd/>
            <a:tailEnd/>
          </a:ln>
        </p:spPr>
        <p:txBody>
          <a:bodyPr>
            <a:spAutoFit/>
          </a:bodyPr>
          <a:lstStyle/>
          <a:p>
            <a:pPr algn="ctr">
              <a:spcBef>
                <a:spcPct val="50000"/>
              </a:spcBef>
            </a:pPr>
            <a:r>
              <a:rPr lang="de-DE" sz="5000" b="1" dirty="0">
                <a:latin typeface="Calibri" charset="0"/>
              </a:rPr>
              <a:t>S</a:t>
            </a:r>
          </a:p>
        </p:txBody>
      </p:sp>
    </p:spTree>
    <p:extLst>
      <p:ext uri="{BB962C8B-B14F-4D97-AF65-F5344CB8AC3E}">
        <p14:creationId xmlns:p14="http://schemas.microsoft.com/office/powerpoint/2010/main" val="386234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324544" y="1803232"/>
            <a:ext cx="7711347" cy="2705888"/>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13" name="Rechteck 12"/>
          <p:cNvSpPr/>
          <p:nvPr/>
        </p:nvSpPr>
        <p:spPr bwMode="auto">
          <a:xfrm>
            <a:off x="323528" y="1880828"/>
            <a:ext cx="7063275" cy="234026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5" name="Textplatzhalter 4"/>
          <p:cNvSpPr>
            <a:spLocks noGrp="1"/>
          </p:cNvSpPr>
          <p:nvPr>
            <p:ph idx="1"/>
          </p:nvPr>
        </p:nvSpPr>
        <p:spPr>
          <a:xfrm>
            <a:off x="323528" y="1124744"/>
            <a:ext cx="7632848" cy="468052"/>
          </a:xfrm>
          <a:prstGeom prst="rect">
            <a:avLst/>
          </a:prstGeom>
        </p:spPr>
        <p:txBody>
          <a:bodyPr/>
          <a:lstStyle/>
          <a:p>
            <a:pPr marL="0" indent="0">
              <a:buNone/>
            </a:pPr>
            <a:r>
              <a:rPr lang="de-DE" sz="2400" b="1" dirty="0" smtClean="0">
                <a:solidFill>
                  <a:schemeClr val="tx2">
                    <a:lumMod val="60000"/>
                    <a:lumOff val="40000"/>
                  </a:schemeClr>
                </a:solidFill>
                <a:effectLst/>
              </a:rPr>
              <a:t>Vorher (Schulbuchaufgabe):</a:t>
            </a:r>
          </a:p>
          <a:p>
            <a:pPr marL="0" indent="0">
              <a:buNone/>
            </a:pPr>
            <a:endParaRPr lang="de-DE" sz="2400" b="1" dirty="0" smtClean="0">
              <a:solidFill>
                <a:schemeClr val="tx2">
                  <a:lumMod val="60000"/>
                  <a:lumOff val="40000"/>
                </a:schemeClr>
              </a:solidFill>
              <a:effectLst/>
            </a:endParaRPr>
          </a:p>
          <a:p>
            <a:pPr marL="457200" indent="-457200">
              <a:buAutoNum type="arabicPeriod"/>
            </a:pPr>
            <a:r>
              <a:rPr lang="de-DE" sz="2400" dirty="0" smtClean="0"/>
              <a:t>Berechne die Durchschnittswerte</a:t>
            </a:r>
          </a:p>
          <a:p>
            <a:pPr marL="858150" lvl="1" indent="-457200">
              <a:buFont typeface="+mj-lt"/>
              <a:buAutoNum type="alphaLcParenR"/>
            </a:pPr>
            <a:r>
              <a:rPr lang="de-DE" sz="2200" dirty="0" smtClean="0"/>
              <a:t>177 cm und 147cm	b) 52 ml, 60 ml und 60 ml</a:t>
            </a:r>
          </a:p>
          <a:p>
            <a:pPr marL="457200" indent="-457200">
              <a:buAutoNum type="arabicPeriod"/>
            </a:pPr>
            <a:r>
              <a:rPr lang="de-DE" sz="2400" dirty="0" smtClean="0">
                <a:effectLst/>
              </a:rPr>
              <a:t>Berechne jeweils den Durchschnitt</a:t>
            </a:r>
            <a:endParaRPr lang="de-DE" sz="2400" dirty="0">
              <a:effectLst/>
            </a:endParaRPr>
          </a:p>
          <a:p>
            <a:pPr marL="858150" lvl="1" indent="-457200">
              <a:buFont typeface="+mj-lt"/>
              <a:buAutoNum type="alphaLcParenR"/>
            </a:pPr>
            <a:r>
              <a:rPr lang="de-DE" sz="2200" dirty="0" smtClean="0"/>
              <a:t>1, 2, 3, 4, 5, 6, 7		b) 3, 3, 1, 3, 1, 1, 1, 3, 3, 1</a:t>
            </a:r>
            <a:endParaRPr lang="de-DE" sz="2400" b="1" dirty="0" smtClean="0">
              <a:solidFill>
                <a:schemeClr val="tx2">
                  <a:lumMod val="60000"/>
                  <a:lumOff val="40000"/>
                </a:schemeClr>
              </a:solidFill>
            </a:endParaRPr>
          </a:p>
          <a:p>
            <a:pPr marL="457200" indent="-457200">
              <a:buAutoNum type="arabicPeriod"/>
            </a:pPr>
            <a:endParaRPr lang="de-DE" sz="2400" b="1" dirty="0">
              <a:solidFill>
                <a:schemeClr val="tx2">
                  <a:lumMod val="60000"/>
                  <a:lumOff val="40000"/>
                </a:schemeClr>
              </a:solidFill>
              <a:effectLst/>
            </a:endParaRPr>
          </a:p>
        </p:txBody>
      </p:sp>
      <p:sp>
        <p:nvSpPr>
          <p:cNvPr id="2" name="Titel 1"/>
          <p:cNvSpPr>
            <a:spLocks noGrp="1"/>
          </p:cNvSpPr>
          <p:nvPr>
            <p:ph type="title"/>
          </p:nvPr>
        </p:nvSpPr>
        <p:spPr/>
        <p:txBody>
          <a:bodyPr>
            <a:normAutofit fontScale="90000"/>
          </a:bodyPr>
          <a:lstStyle/>
          <a:p>
            <a:r>
              <a:rPr lang="de-DE" dirty="0" smtClean="0"/>
              <a:t>Beispiel: Arithmetisches Mittel</a:t>
            </a:r>
            <a:endParaRPr lang="de-DE" dirty="0"/>
          </a:p>
        </p:txBody>
      </p:sp>
      <p:sp>
        <p:nvSpPr>
          <p:cNvPr id="14" name="Text Box 9"/>
          <p:cNvSpPr txBox="1">
            <a:spLocks noChangeArrowheads="1"/>
          </p:cNvSpPr>
          <p:nvPr/>
        </p:nvSpPr>
        <p:spPr bwMode="auto">
          <a:xfrm>
            <a:off x="8351837" y="908720"/>
            <a:ext cx="792163" cy="854075"/>
          </a:xfrm>
          <a:prstGeom prst="rect">
            <a:avLst/>
          </a:prstGeom>
          <a:solidFill>
            <a:srgbClr val="FFFF66"/>
          </a:solidFill>
          <a:ln w="9525">
            <a:noFill/>
            <a:miter lim="800000"/>
            <a:headEnd/>
            <a:tailEnd/>
          </a:ln>
        </p:spPr>
        <p:txBody>
          <a:bodyPr>
            <a:spAutoFit/>
          </a:bodyPr>
          <a:lstStyle/>
          <a:p>
            <a:pPr algn="ctr">
              <a:spcBef>
                <a:spcPct val="50000"/>
              </a:spcBef>
            </a:pPr>
            <a:r>
              <a:rPr lang="de-DE" sz="5000" b="1" dirty="0">
                <a:latin typeface="Calibri" charset="0"/>
              </a:rPr>
              <a:t>S</a:t>
            </a:r>
          </a:p>
        </p:txBody>
      </p:sp>
    </p:spTree>
    <p:extLst>
      <p:ext uri="{BB962C8B-B14F-4D97-AF65-F5344CB8AC3E}">
        <p14:creationId xmlns:p14="http://schemas.microsoft.com/office/powerpoint/2010/main" val="40529970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3"/>
          <p:cNvSpPr>
            <a:spLocks noGrp="1"/>
          </p:cNvSpPr>
          <p:nvPr>
            <p:ph idx="1"/>
          </p:nvPr>
        </p:nvSpPr>
        <p:spPr>
          <a:prstGeom prst="rect">
            <a:avLst/>
          </a:prstGeom>
        </p:spPr>
        <p:txBody>
          <a:bodyPr/>
          <a:lstStyle/>
          <a:p>
            <a:pPr marL="0" indent="0">
              <a:buNone/>
            </a:pPr>
            <a:r>
              <a:rPr lang="de-DE" sz="2400" b="1" dirty="0" smtClean="0">
                <a:solidFill>
                  <a:schemeClr val="tx2">
                    <a:lumMod val="60000"/>
                    <a:lumOff val="40000"/>
                  </a:schemeClr>
                </a:solidFill>
              </a:rPr>
              <a:t>Nachher: Modifizierte Aufgabe „Strukturen erkennen“</a:t>
            </a:r>
            <a:endParaRPr lang="de-DE" sz="2400" b="1" dirty="0">
              <a:solidFill>
                <a:schemeClr val="tx2">
                  <a:lumMod val="60000"/>
                  <a:lumOff val="40000"/>
                </a:schemeClr>
              </a:solidFill>
            </a:endParaRPr>
          </a:p>
        </p:txBody>
      </p:sp>
      <p:sp>
        <p:nvSpPr>
          <p:cNvPr id="3" name="Titel 2"/>
          <p:cNvSpPr>
            <a:spLocks noGrp="1"/>
          </p:cNvSpPr>
          <p:nvPr>
            <p:ph type="title"/>
          </p:nvPr>
        </p:nvSpPr>
        <p:spPr/>
        <p:txBody>
          <a:bodyPr>
            <a:normAutofit fontScale="90000"/>
          </a:bodyPr>
          <a:lstStyle/>
          <a:p>
            <a:r>
              <a:rPr lang="de-DE" dirty="0" smtClean="0"/>
              <a:t>Beispiel: Arithmetisches Mittel</a:t>
            </a:r>
            <a:endParaRPr lang="de-DE" dirty="0"/>
          </a:p>
        </p:txBody>
      </p:sp>
      <p:pic>
        <p:nvPicPr>
          <p:cNvPr id="7"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5576" y="1988840"/>
            <a:ext cx="7656339" cy="4083100"/>
          </a:xfrm>
          <a:prstGeom prst="rect">
            <a:avLst/>
          </a:prstGeom>
          <a:ln>
            <a:noFill/>
          </a:ln>
          <a:effectLst>
            <a:outerShdw blurRad="292100" dist="139700" dir="2700000" algn="tl" rotWithShape="0">
              <a:srgbClr val="333333">
                <a:alpha val="65000"/>
              </a:srgbClr>
            </a:outerShdw>
          </a:effectLst>
        </p:spPr>
      </p:pic>
      <p:sp>
        <p:nvSpPr>
          <p:cNvPr id="10" name="Text Box 9"/>
          <p:cNvSpPr txBox="1">
            <a:spLocks noChangeArrowheads="1"/>
          </p:cNvSpPr>
          <p:nvPr/>
        </p:nvSpPr>
        <p:spPr bwMode="auto">
          <a:xfrm>
            <a:off x="8351837" y="908720"/>
            <a:ext cx="792163" cy="854075"/>
          </a:xfrm>
          <a:prstGeom prst="rect">
            <a:avLst/>
          </a:prstGeom>
          <a:solidFill>
            <a:srgbClr val="FFFF66"/>
          </a:solidFill>
          <a:ln w="9525">
            <a:noFill/>
            <a:miter lim="800000"/>
            <a:headEnd/>
            <a:tailEnd/>
          </a:ln>
        </p:spPr>
        <p:txBody>
          <a:bodyPr>
            <a:spAutoFit/>
          </a:bodyPr>
          <a:lstStyle/>
          <a:p>
            <a:pPr algn="ctr">
              <a:spcBef>
                <a:spcPct val="50000"/>
              </a:spcBef>
            </a:pPr>
            <a:r>
              <a:rPr lang="de-DE" sz="5000" b="1" dirty="0">
                <a:latin typeface="Calibri" charset="0"/>
              </a:rPr>
              <a:t>S</a:t>
            </a:r>
          </a:p>
        </p:txBody>
      </p:sp>
      <p:sp>
        <p:nvSpPr>
          <p:cNvPr id="2" name="Rechteck 1"/>
          <p:cNvSpPr/>
          <p:nvPr/>
        </p:nvSpPr>
        <p:spPr>
          <a:xfrm>
            <a:off x="467544" y="6479758"/>
            <a:ext cx="8208912" cy="261610"/>
          </a:xfrm>
          <a:prstGeom prst="rect">
            <a:avLst/>
          </a:prstGeom>
        </p:spPr>
        <p:txBody>
          <a:bodyPr wrap="square">
            <a:spAutoFit/>
          </a:bodyPr>
          <a:lstStyle/>
          <a:p>
            <a:r>
              <a:rPr lang="de-DE" sz="1050" dirty="0" smtClean="0">
                <a:latin typeface="Calibri" charset="0"/>
              </a:rPr>
              <a:t>Quelle: </a:t>
            </a:r>
            <a:r>
              <a:rPr lang="de-DE" sz="1050" dirty="0" err="1" smtClean="0">
                <a:latin typeface="Calibri" charset="0"/>
              </a:rPr>
              <a:t>Leuders</a:t>
            </a:r>
            <a:r>
              <a:rPr lang="de-DE" sz="1050" dirty="0">
                <a:latin typeface="Calibri" charset="0"/>
              </a:rPr>
              <a:t>, T.; </a:t>
            </a:r>
            <a:r>
              <a:rPr lang="de-DE" sz="1050" dirty="0" err="1">
                <a:latin typeface="Calibri" charset="0"/>
              </a:rPr>
              <a:t>Hefendehl-Hebeker</a:t>
            </a:r>
            <a:r>
              <a:rPr lang="de-DE" sz="1050" dirty="0">
                <a:latin typeface="Calibri" charset="0"/>
              </a:rPr>
              <a:t>, L. &amp; Weigand, H.-G. (Eds.), Mathemagische Momente. Berlin: Cornelsen.</a:t>
            </a:r>
          </a:p>
        </p:txBody>
      </p:sp>
    </p:spTree>
    <p:extLst>
      <p:ext uri="{BB962C8B-B14F-4D97-AF65-F5344CB8AC3E}">
        <p14:creationId xmlns:p14="http://schemas.microsoft.com/office/powerpoint/2010/main" val="8837436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pPr>
              <a:buFont typeface="Arial" charset="0"/>
              <a:buNone/>
            </a:pPr>
            <a:r>
              <a:rPr lang="de-DE" dirty="0">
                <a:solidFill>
                  <a:schemeClr val="tx2"/>
                </a:solidFill>
              </a:rPr>
              <a:t>Was ich mir für heute vorgenommen </a:t>
            </a:r>
            <a:r>
              <a:rPr lang="de-DE" dirty="0" smtClean="0">
                <a:solidFill>
                  <a:schemeClr val="tx2"/>
                </a:solidFill>
              </a:rPr>
              <a:t>habe</a:t>
            </a:r>
            <a:endParaRPr lang="de-DE" dirty="0">
              <a:solidFill>
                <a:schemeClr val="tx2"/>
              </a:solidFill>
            </a:endParaRPr>
          </a:p>
        </p:txBody>
      </p:sp>
      <p:sp>
        <p:nvSpPr>
          <p:cNvPr id="4" name="Textplatzhalter 3"/>
          <p:cNvSpPr>
            <a:spLocks noGrp="1"/>
          </p:cNvSpPr>
          <p:nvPr>
            <p:ph type="body" sz="quarter" idx="4294967295"/>
          </p:nvPr>
        </p:nvSpPr>
        <p:spPr>
          <a:xfrm>
            <a:off x="324000" y="1125538"/>
            <a:ext cx="8424863" cy="1871662"/>
          </a:xfrm>
        </p:spPr>
        <p:txBody>
          <a:bodyPr/>
          <a:lstStyle/>
          <a:p>
            <a:pPr marL="342900" lvl="1">
              <a:spcBef>
                <a:spcPts val="0"/>
              </a:spcBef>
              <a:buClr>
                <a:schemeClr val="tx2"/>
              </a:buClr>
            </a:pPr>
            <a:r>
              <a:rPr lang="de-DE" sz="2400" dirty="0"/>
              <a:t>Aufgaben für nachhaltiges Üben </a:t>
            </a:r>
            <a:r>
              <a:rPr lang="de-DE" sz="2400" dirty="0" smtClean="0"/>
              <a:t>–  </a:t>
            </a:r>
            <a:r>
              <a:rPr lang="de-DE" sz="2400" dirty="0"/>
              <a:t>Beispiele</a:t>
            </a:r>
          </a:p>
          <a:p>
            <a:pPr marL="342900" lvl="1">
              <a:spcBef>
                <a:spcPts val="0"/>
              </a:spcBef>
              <a:buClr>
                <a:schemeClr val="tx2"/>
              </a:buClr>
            </a:pPr>
            <a:r>
              <a:rPr lang="de-DE" sz="2400" dirty="0"/>
              <a:t>Wie kommt man zu solchen Aufgaben?</a:t>
            </a:r>
          </a:p>
          <a:p>
            <a:pPr marL="342900" lvl="1">
              <a:spcBef>
                <a:spcPts val="0"/>
              </a:spcBef>
              <a:buClr>
                <a:schemeClr val="tx2"/>
              </a:buClr>
            </a:pPr>
            <a:r>
              <a:rPr lang="de-DE" sz="2400" dirty="0"/>
              <a:t>m</a:t>
            </a:r>
            <a:r>
              <a:rPr lang="de-DE" sz="2400" dirty="0" smtClean="0"/>
              <a:t>ethodische </a:t>
            </a:r>
            <a:r>
              <a:rPr lang="de-DE" sz="2400" dirty="0"/>
              <a:t>Gestaltung von Übungsphasen</a:t>
            </a:r>
          </a:p>
          <a:p>
            <a:pPr marL="342900" lvl="1">
              <a:spcBef>
                <a:spcPts val="0"/>
              </a:spcBef>
              <a:buClr>
                <a:schemeClr val="tx2"/>
              </a:buClr>
            </a:pPr>
            <a:r>
              <a:rPr lang="de-DE" sz="2400" dirty="0"/>
              <a:t>Ideen zur Implementierung</a:t>
            </a:r>
          </a:p>
          <a:p>
            <a:pPr marL="0" lvl="1" indent="0">
              <a:spcBef>
                <a:spcPts val="0"/>
              </a:spcBef>
              <a:buNone/>
            </a:pPr>
            <a:endParaRPr lang="de-DE" sz="2400" dirty="0">
              <a:solidFill>
                <a:schemeClr val="tx2">
                  <a:lumMod val="75000"/>
                </a:schemeClr>
              </a:solidFill>
            </a:endParaRPr>
          </a:p>
          <a:p>
            <a:pPr>
              <a:spcBef>
                <a:spcPts val="0"/>
              </a:spcBef>
              <a:buNone/>
            </a:pPr>
            <a:endParaRPr lang="de-DE" dirty="0"/>
          </a:p>
          <a:p>
            <a:pPr>
              <a:spcBef>
                <a:spcPts val="0"/>
              </a:spcBef>
              <a:buNone/>
            </a:pPr>
            <a:endParaRPr lang="de-DE" dirty="0"/>
          </a:p>
          <a:p>
            <a:pPr>
              <a:spcBef>
                <a:spcPts val="0"/>
              </a:spcBef>
              <a:buNone/>
            </a:pPr>
            <a:r>
              <a:rPr lang="de-DE" dirty="0"/>
              <a:t>	</a:t>
            </a:r>
          </a:p>
          <a:p>
            <a:pPr marL="0" indent="0">
              <a:buNone/>
            </a:pPr>
            <a:endParaRPr lang="de-DE" dirty="0"/>
          </a:p>
        </p:txBody>
      </p:sp>
      <p:sp>
        <p:nvSpPr>
          <p:cNvPr id="7" name="Textplatzhalter 3"/>
          <p:cNvSpPr>
            <a:spLocks noGrp="1"/>
          </p:cNvSpPr>
          <p:nvPr>
            <p:ph type="body" sz="quarter" idx="4294967295"/>
          </p:nvPr>
        </p:nvSpPr>
        <p:spPr>
          <a:xfrm>
            <a:off x="324000" y="4149725"/>
            <a:ext cx="8424863" cy="1871663"/>
          </a:xfrm>
        </p:spPr>
        <p:txBody>
          <a:bodyPr/>
          <a:lstStyle/>
          <a:p>
            <a:pPr marL="365125" lvl="1" indent="-317500">
              <a:spcBef>
                <a:spcPts val="0"/>
              </a:spcBef>
              <a:buClr>
                <a:schemeClr val="tx2"/>
              </a:buClr>
            </a:pPr>
            <a:r>
              <a:rPr lang="de-DE" sz="2400" dirty="0"/>
              <a:t>Wir arbeiten an </a:t>
            </a:r>
            <a:r>
              <a:rPr lang="de-DE" sz="2400" dirty="0" smtClean="0"/>
              <a:t>Aufgaben, die </a:t>
            </a:r>
            <a:r>
              <a:rPr lang="de-DE" sz="2400" dirty="0"/>
              <a:t>Sie direkt in Ihrem Unterricht umsetzen </a:t>
            </a:r>
            <a:r>
              <a:rPr lang="de-DE" sz="2400" dirty="0" smtClean="0"/>
              <a:t>können.</a:t>
            </a:r>
          </a:p>
          <a:p>
            <a:pPr marL="365125" lvl="1" indent="-317500">
              <a:spcBef>
                <a:spcPts val="0"/>
              </a:spcBef>
              <a:buClr>
                <a:schemeClr val="tx2"/>
              </a:buClr>
            </a:pPr>
            <a:r>
              <a:rPr lang="de-DE" sz="2400" dirty="0"/>
              <a:t>Es gibt Aufgaben zum selbst </a:t>
            </a:r>
            <a:r>
              <a:rPr lang="de-DE" sz="2400" dirty="0" smtClean="0"/>
              <a:t>Ausprobieren</a:t>
            </a:r>
            <a:r>
              <a:rPr lang="de-DE" sz="2400" dirty="0"/>
              <a:t>.</a:t>
            </a:r>
            <a:endParaRPr lang="de-DE" sz="2400" dirty="0" smtClean="0"/>
          </a:p>
          <a:p>
            <a:pPr marL="0" indent="0">
              <a:buNone/>
            </a:pPr>
            <a:endParaRPr lang="de-DE" dirty="0">
              <a:solidFill>
                <a:schemeClr val="tx2">
                  <a:lumMod val="75000"/>
                </a:schemeClr>
              </a:solidFill>
            </a:endParaRPr>
          </a:p>
          <a:p>
            <a:pPr>
              <a:buFont typeface="Wingdings" pitchFamily="2" charset="2"/>
              <a:buChar char="Ø"/>
            </a:pPr>
            <a:endParaRPr lang="de-DE" dirty="0">
              <a:solidFill>
                <a:schemeClr val="tx2">
                  <a:lumMod val="75000"/>
                </a:schemeClr>
              </a:solidFill>
            </a:endParaRPr>
          </a:p>
          <a:p>
            <a:pPr>
              <a:spcBef>
                <a:spcPts val="0"/>
              </a:spcBef>
              <a:buNone/>
            </a:pPr>
            <a:endParaRPr lang="de-DE" dirty="0"/>
          </a:p>
          <a:p>
            <a:pPr>
              <a:spcBef>
                <a:spcPts val="0"/>
              </a:spcBef>
              <a:buNone/>
            </a:pPr>
            <a:r>
              <a:rPr lang="de-DE" dirty="0"/>
              <a:t>	</a:t>
            </a:r>
          </a:p>
          <a:p>
            <a:pPr marL="0" indent="0">
              <a:buNone/>
            </a:pPr>
            <a:endParaRPr lang="de-DE" dirty="0"/>
          </a:p>
        </p:txBody>
      </p:sp>
      <p:sp>
        <p:nvSpPr>
          <p:cNvPr id="6" name="Titel 2"/>
          <p:cNvSpPr txBox="1">
            <a:spLocks/>
          </p:cNvSpPr>
          <p:nvPr/>
        </p:nvSpPr>
        <p:spPr>
          <a:xfrm>
            <a:off x="323528" y="3514203"/>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a:buFont typeface="Arial" charset="0"/>
              <a:buNone/>
            </a:pPr>
            <a:r>
              <a:rPr lang="de-DE" kern="0" dirty="0" smtClean="0">
                <a:solidFill>
                  <a:schemeClr val="tx2"/>
                </a:solidFill>
              </a:rPr>
              <a:t>Ziele und Arbeitsweisen</a:t>
            </a:r>
            <a:endParaRPr lang="de-DE" kern="0" dirty="0">
              <a:solidFill>
                <a:schemeClr val="tx2"/>
              </a:solidFill>
            </a:endParaRPr>
          </a:p>
        </p:txBody>
      </p:sp>
    </p:spTree>
    <p:extLst>
      <p:ext uri="{BB962C8B-B14F-4D97-AF65-F5344CB8AC3E}">
        <p14:creationId xmlns:p14="http://schemas.microsoft.com/office/powerpoint/2010/main" val="17117516"/>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Lars\KOSIMA\Netzwerk\Fortbildungsmodule\Differenzierung\Schülerlösungen Safeaufgabe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9675" y="1639788"/>
            <a:ext cx="6724650" cy="4381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9"/>
          <p:cNvSpPr txBox="1">
            <a:spLocks noChangeArrowheads="1"/>
          </p:cNvSpPr>
          <p:nvPr/>
        </p:nvSpPr>
        <p:spPr bwMode="auto">
          <a:xfrm>
            <a:off x="8351837" y="908720"/>
            <a:ext cx="792163" cy="854075"/>
          </a:xfrm>
          <a:prstGeom prst="rect">
            <a:avLst/>
          </a:prstGeom>
          <a:solidFill>
            <a:srgbClr val="FFFF66"/>
          </a:solidFill>
          <a:ln w="9525">
            <a:noFill/>
            <a:miter lim="800000"/>
            <a:headEnd/>
            <a:tailEnd/>
          </a:ln>
        </p:spPr>
        <p:txBody>
          <a:bodyPr>
            <a:spAutoFit/>
          </a:bodyPr>
          <a:lstStyle/>
          <a:p>
            <a:pPr algn="ctr">
              <a:spcBef>
                <a:spcPct val="50000"/>
              </a:spcBef>
            </a:pPr>
            <a:r>
              <a:rPr lang="de-DE" sz="5000" b="1" dirty="0">
                <a:latin typeface="Calibri" charset="0"/>
              </a:rPr>
              <a:t>S</a:t>
            </a:r>
          </a:p>
        </p:txBody>
      </p:sp>
      <p:sp>
        <p:nvSpPr>
          <p:cNvPr id="2" name="Rechteck 1"/>
          <p:cNvSpPr/>
          <p:nvPr/>
        </p:nvSpPr>
        <p:spPr>
          <a:xfrm>
            <a:off x="395288" y="6309320"/>
            <a:ext cx="6552976" cy="261610"/>
          </a:xfrm>
          <a:prstGeom prst="rect">
            <a:avLst/>
          </a:prstGeom>
        </p:spPr>
        <p:txBody>
          <a:bodyPr wrap="square">
            <a:spAutoFit/>
          </a:bodyPr>
          <a:lstStyle/>
          <a:p>
            <a:r>
              <a:rPr lang="de-DE" sz="1050" dirty="0">
                <a:latin typeface="Calibri" charset="0"/>
              </a:rPr>
              <a:t>Quelle: Aus </a:t>
            </a:r>
            <a:r>
              <a:rPr lang="de-DE" sz="1050" dirty="0" err="1">
                <a:latin typeface="Calibri" charset="0"/>
              </a:rPr>
              <a:t>KOSIMA_Erprobung</a:t>
            </a:r>
            <a:endParaRPr lang="de-DE" sz="1050" dirty="0">
              <a:latin typeface="Calibri" charset="0"/>
            </a:endParaRPr>
          </a:p>
        </p:txBody>
      </p:sp>
      <p:sp>
        <p:nvSpPr>
          <p:cNvPr id="6" name="Titel 5"/>
          <p:cNvSpPr>
            <a:spLocks noGrp="1"/>
          </p:cNvSpPr>
          <p:nvPr>
            <p:ph type="title"/>
          </p:nvPr>
        </p:nvSpPr>
        <p:spPr/>
        <p:txBody>
          <a:bodyPr>
            <a:normAutofit fontScale="90000"/>
          </a:bodyPr>
          <a:lstStyle/>
          <a:p>
            <a:r>
              <a:rPr lang="de-DE" dirty="0" smtClean="0"/>
              <a:t>Schülerbeispiel …</a:t>
            </a:r>
            <a:endParaRPr lang="de-DE" dirty="0"/>
          </a:p>
        </p:txBody>
      </p:sp>
      <p:sp>
        <p:nvSpPr>
          <p:cNvPr id="7" name="Inhaltsplatzhalter 6"/>
          <p:cNvSpPr>
            <a:spLocks noGrp="1"/>
          </p:cNvSpPr>
          <p:nvPr>
            <p:ph idx="1"/>
          </p:nvPr>
        </p:nvSpPr>
        <p:spPr/>
        <p:txBody>
          <a:bodyPr/>
          <a:lstStyle/>
          <a:p>
            <a:pPr marL="0" indent="0">
              <a:buNone/>
            </a:pPr>
            <a:r>
              <a:rPr lang="de-DE" sz="2400" b="1" dirty="0" smtClean="0">
                <a:solidFill>
                  <a:schemeClr val="tx2">
                    <a:lumMod val="60000"/>
                    <a:lumOff val="40000"/>
                  </a:schemeClr>
                </a:solidFill>
              </a:rPr>
              <a:t>Zur Aufgabe „Strukturen erkennen“:</a:t>
            </a:r>
            <a:endParaRPr lang="de-DE" sz="2400" b="1" dirty="0">
              <a:solidFill>
                <a:schemeClr val="tx2">
                  <a:lumMod val="60000"/>
                  <a:lumOff val="40000"/>
                </a:schemeClr>
              </a:solidFill>
            </a:endParaRPr>
          </a:p>
          <a:p>
            <a:pPr marL="0" indent="0">
              <a:buNone/>
            </a:pPr>
            <a:endParaRPr lang="de-DE" sz="2400" dirty="0"/>
          </a:p>
        </p:txBody>
      </p:sp>
    </p:spTree>
    <p:extLst>
      <p:ext uri="{BB962C8B-B14F-4D97-AF65-F5344CB8AC3E}">
        <p14:creationId xmlns:p14="http://schemas.microsoft.com/office/powerpoint/2010/main" val="14963447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252536" y="2910436"/>
            <a:ext cx="7632848" cy="2062617"/>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29698" name="Text Box 4"/>
          <p:cNvSpPr txBox="1">
            <a:spLocks noChangeArrowheads="1"/>
          </p:cNvSpPr>
          <p:nvPr/>
        </p:nvSpPr>
        <p:spPr bwMode="auto">
          <a:xfrm>
            <a:off x="324000" y="3175808"/>
            <a:ext cx="7327974" cy="1477328"/>
          </a:xfrm>
          <a:prstGeom prst="rect">
            <a:avLst/>
          </a:prstGeom>
          <a:noFill/>
          <a:ln w="9525">
            <a:noFill/>
            <a:miter lim="800000"/>
            <a:headEnd/>
            <a:tailEnd/>
          </a:ln>
        </p:spPr>
        <p:txBody>
          <a:bodyPr wrap="square">
            <a:spAutoFit/>
          </a:bodyPr>
          <a:lstStyle/>
          <a:p>
            <a:pPr>
              <a:spcBef>
                <a:spcPct val="50000"/>
              </a:spcBef>
            </a:pPr>
            <a:r>
              <a:rPr lang="de-DE" sz="2000" dirty="0" smtClean="0">
                <a:latin typeface="Calibri" panose="020F0502020204030204" pitchFamily="34" charset="0"/>
              </a:rPr>
              <a:t>Die </a:t>
            </a:r>
            <a:r>
              <a:rPr lang="de-DE" sz="2000" dirty="0">
                <a:latin typeface="Calibri" panose="020F0502020204030204" pitchFamily="34" charset="0"/>
              </a:rPr>
              <a:t>durchschnittliche Körpergröße der Klasse 8a beträgt </a:t>
            </a:r>
            <a:r>
              <a:rPr lang="de-DE" sz="2000" dirty="0" smtClean="0">
                <a:latin typeface="Calibri" panose="020F0502020204030204" pitchFamily="34" charset="0"/>
              </a:rPr>
              <a:t>158 cm </a:t>
            </a:r>
            <a:br>
              <a:rPr lang="de-DE" sz="2000" dirty="0" smtClean="0">
                <a:latin typeface="Calibri" panose="020F0502020204030204" pitchFamily="34" charset="0"/>
              </a:rPr>
            </a:br>
            <a:r>
              <a:rPr lang="de-DE" sz="2000" dirty="0" smtClean="0">
                <a:latin typeface="Calibri" panose="020F0502020204030204" pitchFamily="34" charset="0"/>
              </a:rPr>
              <a:t>(</a:t>
            </a:r>
            <a:r>
              <a:rPr lang="de-DE" sz="2000" dirty="0">
                <a:latin typeface="Calibri" panose="020F0502020204030204" pitchFamily="34" charset="0"/>
              </a:rPr>
              <a:t>und Modalwert beträgt </a:t>
            </a:r>
            <a:r>
              <a:rPr lang="de-DE" sz="2000" dirty="0" smtClean="0">
                <a:latin typeface="Calibri" panose="020F0502020204030204" pitchFamily="34" charset="0"/>
              </a:rPr>
              <a:t>145 cm</a:t>
            </a:r>
            <a:r>
              <a:rPr lang="de-DE" sz="2000" dirty="0">
                <a:latin typeface="Calibri" panose="020F0502020204030204" pitchFamily="34" charset="0"/>
              </a:rPr>
              <a:t>; der Median </a:t>
            </a:r>
            <a:r>
              <a:rPr lang="de-DE" sz="2000" dirty="0" smtClean="0">
                <a:latin typeface="Calibri" panose="020F0502020204030204" pitchFamily="34" charset="0"/>
              </a:rPr>
              <a:t>155 cm</a:t>
            </a:r>
            <a:r>
              <a:rPr lang="de-DE" sz="2000" dirty="0">
                <a:latin typeface="Calibri" panose="020F0502020204030204" pitchFamily="34" charset="0"/>
              </a:rPr>
              <a:t>).</a:t>
            </a:r>
          </a:p>
          <a:p>
            <a:pPr>
              <a:spcBef>
                <a:spcPct val="50000"/>
              </a:spcBef>
            </a:pPr>
            <a:r>
              <a:rPr lang="de-DE" sz="2000" dirty="0">
                <a:latin typeface="Calibri" panose="020F0502020204030204" pitchFamily="34" charset="0"/>
              </a:rPr>
              <a:t>Finde Möglichkeiten, wie die Verteilung der Körpergrößen der </a:t>
            </a:r>
            <a:r>
              <a:rPr lang="de-DE" sz="2000" dirty="0" smtClean="0">
                <a:latin typeface="Calibri" panose="020F0502020204030204" pitchFamily="34" charset="0"/>
              </a:rPr>
              <a:t/>
            </a:r>
            <a:br>
              <a:rPr lang="de-DE" sz="2000" dirty="0" smtClean="0">
                <a:latin typeface="Calibri" panose="020F0502020204030204" pitchFamily="34" charset="0"/>
              </a:rPr>
            </a:br>
            <a:r>
              <a:rPr lang="de-DE" sz="2000" dirty="0" smtClean="0">
                <a:latin typeface="Calibri" panose="020F0502020204030204" pitchFamily="34" charset="0"/>
              </a:rPr>
              <a:t>30 </a:t>
            </a:r>
            <a:r>
              <a:rPr lang="de-DE" sz="2000" dirty="0">
                <a:latin typeface="Calibri" panose="020F0502020204030204" pitchFamily="34" charset="0"/>
              </a:rPr>
              <a:t>Schülerinnen und Schüler aussehen könnte!</a:t>
            </a:r>
          </a:p>
        </p:txBody>
      </p:sp>
      <p:sp>
        <p:nvSpPr>
          <p:cNvPr id="29700" name="Rectangle 2"/>
          <p:cNvSpPr txBox="1">
            <a:spLocks noChangeArrowheads="1"/>
          </p:cNvSpPr>
          <p:nvPr/>
        </p:nvSpPr>
        <p:spPr bwMode="auto">
          <a:xfrm>
            <a:off x="409823" y="1844824"/>
            <a:ext cx="7772400" cy="647700"/>
          </a:xfrm>
          <a:prstGeom prst="rect">
            <a:avLst/>
          </a:prstGeom>
          <a:noFill/>
          <a:ln w="9525">
            <a:noFill/>
            <a:miter lim="800000"/>
            <a:headEnd/>
            <a:tailEnd/>
          </a:ln>
        </p:spPr>
        <p:txBody>
          <a:bodyPr/>
          <a:lstStyle/>
          <a:p>
            <a:pPr algn="r"/>
            <a:r>
              <a:rPr lang="de-DE" sz="2800" b="1" dirty="0" smtClean="0">
                <a:latin typeface="Calibri" pitchFamily="34" charset="0"/>
              </a:rPr>
              <a:t>… Aufgaben produktiv gestalten und damit vielfältigere </a:t>
            </a:r>
            <a:r>
              <a:rPr lang="de-DE" sz="2800" b="1" dirty="0">
                <a:latin typeface="Calibri" pitchFamily="34" charset="0"/>
              </a:rPr>
              <a:t>Zugänge </a:t>
            </a:r>
            <a:r>
              <a:rPr lang="de-DE" sz="2800" b="1" dirty="0" smtClean="0">
                <a:latin typeface="Calibri" pitchFamily="34" charset="0"/>
              </a:rPr>
              <a:t>ermöglichen</a:t>
            </a:r>
            <a:endParaRPr lang="de-DE" sz="2800" b="1" dirty="0">
              <a:latin typeface="Calibri" pitchFamily="34" charset="0"/>
            </a:endParaRPr>
          </a:p>
        </p:txBody>
      </p:sp>
      <p:sp>
        <p:nvSpPr>
          <p:cNvPr id="6" name="Text Box 9"/>
          <p:cNvSpPr txBox="1">
            <a:spLocks noChangeArrowheads="1"/>
          </p:cNvSpPr>
          <p:nvPr/>
        </p:nvSpPr>
        <p:spPr bwMode="auto">
          <a:xfrm>
            <a:off x="8351837" y="908720"/>
            <a:ext cx="792163" cy="854075"/>
          </a:xfrm>
          <a:prstGeom prst="rect">
            <a:avLst/>
          </a:prstGeom>
          <a:solidFill>
            <a:srgbClr val="FFFF66"/>
          </a:solidFill>
          <a:ln w="9525">
            <a:noFill/>
            <a:miter lim="800000"/>
            <a:headEnd/>
            <a:tailEnd/>
          </a:ln>
        </p:spPr>
        <p:txBody>
          <a:bodyPr>
            <a:spAutoFit/>
          </a:bodyPr>
          <a:lstStyle/>
          <a:p>
            <a:pPr algn="ctr">
              <a:spcBef>
                <a:spcPct val="50000"/>
              </a:spcBef>
            </a:pPr>
            <a:r>
              <a:rPr lang="de-DE" sz="5000" b="1" dirty="0">
                <a:latin typeface="Calibri" charset="0"/>
              </a:rPr>
              <a:t>S</a:t>
            </a:r>
          </a:p>
        </p:txBody>
      </p:sp>
      <p:sp>
        <p:nvSpPr>
          <p:cNvPr id="2" name="Rechteck 1"/>
          <p:cNvSpPr/>
          <p:nvPr/>
        </p:nvSpPr>
        <p:spPr>
          <a:xfrm>
            <a:off x="0" y="966425"/>
            <a:ext cx="5652119" cy="523220"/>
          </a:xfrm>
          <a:prstGeom prst="rect">
            <a:avLst/>
          </a:prstGeom>
        </p:spPr>
        <p:txBody>
          <a:bodyPr wrap="square">
            <a:spAutoFit/>
          </a:bodyPr>
          <a:lstStyle/>
          <a:p>
            <a:r>
              <a:rPr lang="de-DE" sz="2800" dirty="0" smtClean="0">
                <a:latin typeface="Calibri" charset="0"/>
              </a:rPr>
              <a:t>	</a:t>
            </a:r>
            <a:endParaRPr lang="de-DE" sz="2800" dirty="0">
              <a:latin typeface="Calibri" charset="0"/>
            </a:endParaRPr>
          </a:p>
        </p:txBody>
      </p:sp>
      <p:sp>
        <p:nvSpPr>
          <p:cNvPr id="3" name="Titel 2"/>
          <p:cNvSpPr>
            <a:spLocks noGrp="1"/>
          </p:cNvSpPr>
          <p:nvPr>
            <p:ph type="title"/>
          </p:nvPr>
        </p:nvSpPr>
        <p:spPr/>
        <p:txBody>
          <a:bodyPr>
            <a:normAutofit fontScale="90000"/>
          </a:bodyPr>
          <a:lstStyle/>
          <a:p>
            <a:r>
              <a:rPr lang="de-DE" dirty="0">
                <a:latin typeface="Calibri" charset="0"/>
              </a:rPr>
              <a:t>Beispiel </a:t>
            </a:r>
            <a:r>
              <a:rPr lang="de-DE" dirty="0" smtClean="0">
                <a:latin typeface="Calibri" charset="0"/>
              </a:rPr>
              <a:t>Mittelwert</a:t>
            </a:r>
            <a:endParaRPr lang="de-DE" dirty="0"/>
          </a:p>
        </p:txBody>
      </p:sp>
    </p:spTree>
    <p:extLst>
      <p:ext uri="{BB962C8B-B14F-4D97-AF65-F5344CB8AC3E}">
        <p14:creationId xmlns:p14="http://schemas.microsoft.com/office/powerpoint/2010/main" val="2498631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252536" y="2068912"/>
            <a:ext cx="9145016" cy="3736352"/>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pic>
        <p:nvPicPr>
          <p:cNvPr id="3" name="Bild 4"/>
          <p:cNvPicPr>
            <a:picLocks noChangeAspect="1" noChangeArrowheads="1"/>
          </p:cNvPicPr>
          <p:nvPr/>
        </p:nvPicPr>
        <p:blipFill rotWithShape="1">
          <a:blip r:embed="rId3">
            <a:extLst>
              <a:ext uri="{28A0092B-C50C-407E-A947-70E740481C1C}">
                <a14:useLocalDpi xmlns:a14="http://schemas.microsoft.com/office/drawing/2010/main" val="0"/>
              </a:ext>
            </a:extLst>
          </a:blip>
          <a:srcRect l="1825" t="3989" r="7975" b="62949"/>
          <a:stretch/>
        </p:blipFill>
        <p:spPr bwMode="auto">
          <a:xfrm>
            <a:off x="324000" y="2132856"/>
            <a:ext cx="8424935" cy="3568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9"/>
          <p:cNvSpPr txBox="1">
            <a:spLocks noChangeArrowheads="1"/>
          </p:cNvSpPr>
          <p:nvPr/>
        </p:nvSpPr>
        <p:spPr bwMode="auto">
          <a:xfrm>
            <a:off x="8351837" y="908720"/>
            <a:ext cx="792163" cy="854075"/>
          </a:xfrm>
          <a:prstGeom prst="rect">
            <a:avLst/>
          </a:prstGeom>
          <a:solidFill>
            <a:srgbClr val="FFFF66"/>
          </a:solidFill>
          <a:ln w="9525">
            <a:noFill/>
            <a:miter lim="800000"/>
            <a:headEnd/>
            <a:tailEnd/>
          </a:ln>
        </p:spPr>
        <p:txBody>
          <a:bodyPr>
            <a:spAutoFit/>
          </a:bodyPr>
          <a:lstStyle/>
          <a:p>
            <a:pPr algn="ctr">
              <a:spcBef>
                <a:spcPct val="50000"/>
              </a:spcBef>
            </a:pPr>
            <a:r>
              <a:rPr lang="de-DE" sz="5000" b="1" dirty="0">
                <a:latin typeface="Calibri" charset="0"/>
              </a:rPr>
              <a:t>S</a:t>
            </a:r>
          </a:p>
        </p:txBody>
      </p:sp>
      <p:sp>
        <p:nvSpPr>
          <p:cNvPr id="2" name="Titel 1"/>
          <p:cNvSpPr>
            <a:spLocks noGrp="1"/>
          </p:cNvSpPr>
          <p:nvPr>
            <p:ph type="title"/>
          </p:nvPr>
        </p:nvSpPr>
        <p:spPr/>
        <p:txBody>
          <a:bodyPr>
            <a:normAutofit fontScale="90000"/>
          </a:bodyPr>
          <a:lstStyle/>
          <a:p>
            <a:r>
              <a:rPr lang="de-DE" dirty="0">
                <a:latin typeface="Calibri" charset="0"/>
              </a:rPr>
              <a:t>Binomische Formeln: Muster erkennen</a:t>
            </a:r>
            <a:endParaRPr lang="de-DE" dirty="0"/>
          </a:p>
        </p:txBody>
      </p:sp>
      <p:sp>
        <p:nvSpPr>
          <p:cNvPr id="6" name="Textfeld 5"/>
          <p:cNvSpPr txBox="1"/>
          <p:nvPr/>
        </p:nvSpPr>
        <p:spPr>
          <a:xfrm>
            <a:off x="3347864" y="6381328"/>
            <a:ext cx="5256584" cy="261610"/>
          </a:xfrm>
          <a:prstGeom prst="rect">
            <a:avLst/>
          </a:prstGeom>
          <a:noFill/>
        </p:spPr>
        <p:txBody>
          <a:bodyPr wrap="square" rtlCol="0">
            <a:spAutoFit/>
          </a:bodyPr>
          <a:lstStyle/>
          <a:p>
            <a:pPr algn="r"/>
            <a:r>
              <a:rPr lang="de-DE" sz="1100" dirty="0" smtClean="0">
                <a:latin typeface="Calibri" panose="020F0502020204030204" pitchFamily="34" charset="0"/>
              </a:rPr>
              <a:t>Quelle: Mathewerkstatt. Cornelsen</a:t>
            </a:r>
            <a:endParaRPr lang="de-DE" sz="1100" dirty="0">
              <a:latin typeface="Calibri" panose="020F0502020204030204" pitchFamily="34" charset="0"/>
            </a:endParaRPr>
          </a:p>
        </p:txBody>
      </p:sp>
    </p:spTree>
    <p:extLst>
      <p:ext uri="{BB962C8B-B14F-4D97-AF65-F5344CB8AC3E}">
        <p14:creationId xmlns:p14="http://schemas.microsoft.com/office/powerpoint/2010/main" val="243726454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e-DE" dirty="0"/>
              <a:t>Muster erkennen und </a:t>
            </a:r>
            <a:r>
              <a:rPr lang="de-DE" dirty="0" smtClean="0"/>
              <a:t>erzeugen</a:t>
            </a:r>
            <a:endParaRPr lang="de-DE" dirty="0"/>
          </a:p>
        </p:txBody>
      </p:sp>
      <p:sp>
        <p:nvSpPr>
          <p:cNvPr id="3" name="Textplatzhalter 2"/>
          <p:cNvSpPr>
            <a:spLocks noGrp="1"/>
          </p:cNvSpPr>
          <p:nvPr>
            <p:ph type="body" sz="quarter" idx="4294967295"/>
          </p:nvPr>
        </p:nvSpPr>
        <p:spPr>
          <a:xfrm>
            <a:off x="3707904" y="91512"/>
            <a:ext cx="5300492" cy="144016"/>
          </a:xfrm>
          <a:prstGeom prst="rect">
            <a:avLst/>
          </a:prstGeom>
        </p:spPr>
        <p:txBody>
          <a:bodyPr/>
          <a:lstStyle/>
          <a:p>
            <a:pPr marL="0" indent="0">
              <a:buNone/>
            </a:pPr>
            <a:r>
              <a:rPr lang="de-DE" sz="2800" dirty="0" smtClean="0">
                <a:effectLst/>
              </a:rPr>
              <a:t>	</a:t>
            </a:r>
            <a:endParaRPr lang="de-DE" sz="2800" dirty="0">
              <a:effectLst/>
            </a:endParaRPr>
          </a:p>
        </p:txBody>
      </p:sp>
      <p:graphicFrame>
        <p:nvGraphicFramePr>
          <p:cNvPr id="6" name="Group 29"/>
          <p:cNvGraphicFramePr>
            <a:graphicFrameLocks noGrp="1"/>
          </p:cNvGraphicFramePr>
          <p:nvPr>
            <p:extLst>
              <p:ext uri="{D42A27DB-BD31-4B8C-83A1-F6EECF244321}">
                <p14:modId xmlns:p14="http://schemas.microsoft.com/office/powerpoint/2010/main" val="1106056087"/>
              </p:ext>
            </p:extLst>
          </p:nvPr>
        </p:nvGraphicFramePr>
        <p:xfrm>
          <a:off x="179512" y="1741094"/>
          <a:ext cx="8856984" cy="4005898"/>
        </p:xfrm>
        <a:graphic>
          <a:graphicData uri="http://schemas.openxmlformats.org/drawingml/2006/table">
            <a:tbl>
              <a:tblPr>
                <a:tableStyleId>{D113A9D2-9D6B-4929-AA2D-F23B5EE8CBE7}</a:tableStyleId>
              </a:tblPr>
              <a:tblGrid>
                <a:gridCol w="2519362"/>
                <a:gridCol w="6337622"/>
              </a:tblGrid>
              <a:tr h="13525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800" u="none" strike="noStrike" cap="none" normalizeH="0" baseline="0" dirty="0" smtClean="0">
                          <a:ln>
                            <a:noFill/>
                          </a:ln>
                          <a:effectLst/>
                          <a:latin typeface="Calibri" panose="020F0502020204030204" pitchFamily="34" charset="0"/>
                        </a:rPr>
                        <a:t>Welche Muster kannst du entdecken?</a:t>
                      </a:r>
                      <a:endParaRPr kumimoji="0" lang="de-DE" sz="1800" b="1" i="0" u="none" strike="noStrike" cap="none" normalizeH="0" baseline="0" dirty="0" smtClean="0">
                        <a:ln>
                          <a:noFill/>
                        </a:ln>
                        <a:solidFill>
                          <a:schemeClr val="tx1"/>
                        </a:solidFill>
                        <a:effectLst/>
                        <a:latin typeface="Calibri" panose="020F0502020204030204" pitchFamily="34" charset="0"/>
                        <a:ea typeface="Times New Roman" pitchFamily="18" charset="0"/>
                        <a:cs typeface="Calibri" charset="0"/>
                      </a:endParaRPr>
                    </a:p>
                  </a:txBody>
                  <a:tcPr anchor="ctr" horzOverflow="overflow">
                    <a:solidFill>
                      <a:schemeClr val="accent1"/>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 typeface="Wingdings" pitchFamily="2" charset="2"/>
                        <a:buChar char="Ø"/>
                        <a:tabLst>
                          <a:tab pos="160338" algn="l"/>
                        </a:tabLst>
                      </a:pPr>
                      <a:r>
                        <a:rPr kumimoji="0" lang="de-DE" sz="1800" u="none" strike="noStrike" cap="none" normalizeH="0" baseline="0" dirty="0" smtClean="0">
                          <a:ln>
                            <a:noFill/>
                          </a:ln>
                          <a:effectLst/>
                          <a:latin typeface="Calibri" panose="020F0502020204030204" pitchFamily="34" charset="0"/>
                        </a:rPr>
                        <a:t>Bilde die Durchschnitte der folgenden Datenreihen</a:t>
                      </a:r>
                      <a:br>
                        <a:rPr kumimoji="0" lang="de-DE" sz="1800" u="none" strike="noStrike" cap="none" normalizeH="0" baseline="0" dirty="0" smtClean="0">
                          <a:ln>
                            <a:noFill/>
                          </a:ln>
                          <a:effectLst/>
                          <a:latin typeface="Calibri" panose="020F0502020204030204" pitchFamily="34" charset="0"/>
                        </a:rPr>
                      </a:br>
                      <a:r>
                        <a:rPr kumimoji="0" lang="de-DE" sz="1800" u="none" strike="noStrike" cap="none" normalizeH="0" baseline="0" dirty="0" smtClean="0">
                          <a:ln>
                            <a:noFill/>
                          </a:ln>
                          <a:effectLst/>
                          <a:latin typeface="Calibri" panose="020F0502020204030204" pitchFamily="34" charset="0"/>
                        </a:rPr>
                        <a:t>10,11,12,13,14	      11,12,13,14,15</a:t>
                      </a:r>
                    </a:p>
                    <a:p>
                      <a:pPr marL="342900" marR="0" lvl="0" indent="-342900" algn="l" defTabSz="914400" rtl="0" eaLnBrk="1" fontAlgn="base" latinLnBrk="0" hangingPunct="1">
                        <a:lnSpc>
                          <a:spcPct val="100000"/>
                        </a:lnSpc>
                        <a:spcBef>
                          <a:spcPct val="0"/>
                        </a:spcBef>
                        <a:spcAft>
                          <a:spcPct val="0"/>
                        </a:spcAft>
                        <a:buClr>
                          <a:schemeClr val="bg1"/>
                        </a:buClr>
                        <a:buSzTx/>
                        <a:buFont typeface="Wingdings" pitchFamily="2" charset="2"/>
                        <a:buChar char="Ø"/>
                        <a:tabLst>
                          <a:tab pos="160338" algn="l"/>
                        </a:tabLst>
                      </a:pPr>
                      <a:r>
                        <a:rPr kumimoji="0" lang="de-DE" sz="1800" u="none" strike="noStrike" cap="none" normalizeH="0" baseline="0" dirty="0" smtClean="0">
                          <a:ln>
                            <a:noFill/>
                          </a:ln>
                          <a:effectLst/>
                          <a:latin typeface="Calibri" panose="020F0502020204030204" pitchFamily="34" charset="0"/>
                        </a:rPr>
                        <a:t>Welche Besonderheiten oder Zusammenhänge kannst du erkennen?</a:t>
                      </a:r>
                    </a:p>
                    <a:p>
                      <a:pPr marL="342900" marR="0" lvl="0" indent="-342900" algn="l" defTabSz="914400" rtl="0" eaLnBrk="1" fontAlgn="base" latinLnBrk="0" hangingPunct="1">
                        <a:lnSpc>
                          <a:spcPct val="100000"/>
                        </a:lnSpc>
                        <a:spcBef>
                          <a:spcPct val="0"/>
                        </a:spcBef>
                        <a:spcAft>
                          <a:spcPct val="0"/>
                        </a:spcAft>
                        <a:buClr>
                          <a:schemeClr val="bg1"/>
                        </a:buClr>
                        <a:buSzTx/>
                        <a:buFont typeface="Wingdings" pitchFamily="2" charset="2"/>
                        <a:buChar char="Ø"/>
                        <a:tabLst>
                          <a:tab pos="160338" algn="l"/>
                        </a:tabLst>
                      </a:pPr>
                      <a:r>
                        <a:rPr kumimoji="0" lang="de-DE" sz="1800" u="none" strike="noStrike" cap="none" normalizeH="0" baseline="0" dirty="0" smtClean="0">
                          <a:ln>
                            <a:noFill/>
                          </a:ln>
                          <a:effectLst/>
                          <a:latin typeface="Calibri" panose="020F0502020204030204" pitchFamily="34" charset="0"/>
                        </a:rPr>
                        <a:t>Kannst du deine Beobachtungen begründen?</a:t>
                      </a:r>
                      <a:endParaRPr kumimoji="0" lang="de-DE" sz="1800" b="0" i="0" u="none" strike="noStrike" cap="none" normalizeH="0" baseline="0" dirty="0" smtClean="0">
                        <a:ln>
                          <a:noFill/>
                        </a:ln>
                        <a:solidFill>
                          <a:schemeClr val="tx1"/>
                        </a:solidFill>
                        <a:effectLst/>
                        <a:latin typeface="Calibri" panose="020F0502020204030204" pitchFamily="34" charset="0"/>
                        <a:ea typeface="Times New Roman" pitchFamily="18" charset="0"/>
                        <a:cs typeface="Calibri" charset="0"/>
                      </a:endParaRPr>
                    </a:p>
                  </a:txBody>
                  <a:tcPr horzOverflow="overflow">
                    <a:solidFill>
                      <a:schemeClr val="accent1"/>
                    </a:solidFill>
                  </a:tcPr>
                </a:tc>
              </a:tr>
              <a:tr h="13541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800" u="none" strike="noStrike" cap="none" normalizeH="0" baseline="0" dirty="0" smtClean="0">
                          <a:ln>
                            <a:noFill/>
                          </a:ln>
                          <a:effectLst/>
                          <a:latin typeface="Calibri" panose="020F0502020204030204" pitchFamily="34" charset="0"/>
                        </a:rPr>
                        <a:t>Wie lässt sich das Muster fortsetzen?</a:t>
                      </a:r>
                      <a:endParaRPr kumimoji="0" lang="de-DE" sz="1800" b="1" i="0" u="none" strike="noStrike" cap="none" normalizeH="0" baseline="0" dirty="0" smtClean="0">
                        <a:ln>
                          <a:noFill/>
                        </a:ln>
                        <a:solidFill>
                          <a:schemeClr val="tx1"/>
                        </a:solidFill>
                        <a:effectLst/>
                        <a:latin typeface="Calibri" panose="020F0502020204030204" pitchFamily="34" charset="0"/>
                        <a:ea typeface="Times New Roman" pitchFamily="18" charset="0"/>
                        <a:cs typeface="Calibri" charset="0"/>
                      </a:endParaRPr>
                    </a:p>
                  </a:txBody>
                  <a:tcPr anchor="ctr" horzOverflow="overflow">
                    <a:solidFill>
                      <a:schemeClr val="accent1">
                        <a:lumMod val="60000"/>
                        <a:lumOff val="40000"/>
                      </a:schemeClr>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 typeface="Wingdings" pitchFamily="2" charset="2"/>
                        <a:buChar char="Ø"/>
                        <a:tabLst>
                          <a:tab pos="160338" algn="l"/>
                        </a:tabLst>
                      </a:pPr>
                      <a:r>
                        <a:rPr kumimoji="0" lang="de-DE" sz="1800" u="none" strike="noStrike" cap="none" normalizeH="0" baseline="0" dirty="0" smtClean="0">
                          <a:ln>
                            <a:noFill/>
                          </a:ln>
                          <a:effectLst/>
                          <a:latin typeface="Calibri" panose="020F0502020204030204" pitchFamily="34" charset="0"/>
                        </a:rPr>
                        <a:t>Bilde die Mittelwerte der folgenden Datenreihen</a:t>
                      </a:r>
                      <a:br>
                        <a:rPr kumimoji="0" lang="de-DE" sz="1800" u="none" strike="noStrike" cap="none" normalizeH="0" baseline="0" dirty="0" smtClean="0">
                          <a:ln>
                            <a:noFill/>
                          </a:ln>
                          <a:effectLst/>
                          <a:latin typeface="Calibri" panose="020F0502020204030204" pitchFamily="34" charset="0"/>
                        </a:rPr>
                      </a:br>
                      <a:r>
                        <a:rPr kumimoji="0" lang="de-DE" sz="1800" u="none" strike="noStrike" cap="none" normalizeH="0" baseline="0" dirty="0" smtClean="0">
                          <a:ln>
                            <a:noFill/>
                          </a:ln>
                          <a:effectLst/>
                          <a:latin typeface="Calibri" panose="020F0502020204030204" pitchFamily="34" charset="0"/>
                        </a:rPr>
                        <a:t>1,3	1,3,5	1,3,5,7</a:t>
                      </a:r>
                    </a:p>
                    <a:p>
                      <a:pPr marL="342900" marR="0" lvl="0" indent="-342900" algn="l" defTabSz="914400" rtl="0" eaLnBrk="1" fontAlgn="base" latinLnBrk="0" hangingPunct="1">
                        <a:lnSpc>
                          <a:spcPct val="100000"/>
                        </a:lnSpc>
                        <a:spcBef>
                          <a:spcPct val="0"/>
                        </a:spcBef>
                        <a:spcAft>
                          <a:spcPct val="0"/>
                        </a:spcAft>
                        <a:buClr>
                          <a:schemeClr val="bg1"/>
                        </a:buClr>
                        <a:buSzTx/>
                        <a:buFont typeface="Wingdings" pitchFamily="2" charset="2"/>
                        <a:buChar char="Ø"/>
                        <a:tabLst>
                          <a:tab pos="160338" algn="l"/>
                        </a:tabLst>
                      </a:pPr>
                      <a:r>
                        <a:rPr kumimoji="0" lang="de-DE" sz="1800" u="none" strike="noStrike" cap="none" normalizeH="0" baseline="0" dirty="0" smtClean="0">
                          <a:ln>
                            <a:noFill/>
                          </a:ln>
                          <a:effectLst/>
                          <a:latin typeface="Calibri" panose="020F0502020204030204" pitchFamily="34" charset="0"/>
                        </a:rPr>
                        <a:t>Setze die Reihe fort und berechne die Durchschnitte.</a:t>
                      </a:r>
                    </a:p>
                    <a:p>
                      <a:pPr marL="342900" marR="0" lvl="0" indent="-342900" algn="l" defTabSz="914400" rtl="0" eaLnBrk="1" fontAlgn="base" latinLnBrk="0" hangingPunct="1">
                        <a:lnSpc>
                          <a:spcPct val="100000"/>
                        </a:lnSpc>
                        <a:spcBef>
                          <a:spcPct val="0"/>
                        </a:spcBef>
                        <a:spcAft>
                          <a:spcPct val="0"/>
                        </a:spcAft>
                        <a:buClr>
                          <a:schemeClr val="bg1"/>
                        </a:buClr>
                        <a:buSzTx/>
                        <a:buFont typeface="Wingdings" pitchFamily="2" charset="2"/>
                        <a:buChar char="Ø"/>
                        <a:tabLst>
                          <a:tab pos="160338" algn="l"/>
                        </a:tabLst>
                      </a:pPr>
                      <a:r>
                        <a:rPr kumimoji="0" lang="de-DE" sz="1800" u="none" strike="noStrike" cap="none" normalizeH="0" baseline="0" dirty="0" smtClean="0">
                          <a:ln>
                            <a:noFill/>
                          </a:ln>
                          <a:effectLst/>
                          <a:latin typeface="Calibri" panose="020F0502020204030204" pitchFamily="34" charset="0"/>
                        </a:rPr>
                        <a:t>Erfinde eigene, ähnliche Reihen und berechne sie.</a:t>
                      </a:r>
                      <a:endParaRPr kumimoji="0" lang="de-DE" sz="1800" b="0" i="0" u="none" strike="noStrike" cap="none" normalizeH="0" baseline="0" dirty="0" smtClean="0">
                        <a:ln>
                          <a:noFill/>
                        </a:ln>
                        <a:solidFill>
                          <a:schemeClr val="tx1"/>
                        </a:solidFill>
                        <a:effectLst/>
                        <a:latin typeface="Calibri" panose="020F0502020204030204" pitchFamily="34" charset="0"/>
                        <a:ea typeface="Times New Roman" pitchFamily="18" charset="0"/>
                        <a:cs typeface="Calibri" charset="0"/>
                      </a:endParaRPr>
                    </a:p>
                  </a:txBody>
                  <a:tcPr horzOverflow="overflow">
                    <a:solidFill>
                      <a:schemeClr val="accent1">
                        <a:lumMod val="60000"/>
                        <a:lumOff val="40000"/>
                      </a:schemeClr>
                    </a:solidFill>
                  </a:tcPr>
                </a:tc>
              </a:tr>
              <a:tr h="10398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800" u="none" strike="noStrike" cap="none" normalizeH="0" baseline="0" dirty="0" smtClean="0">
                          <a:ln>
                            <a:noFill/>
                          </a:ln>
                          <a:effectLst/>
                          <a:latin typeface="Calibri" panose="020F0502020204030204" pitchFamily="34" charset="0"/>
                        </a:rPr>
                        <a:t>Wie lauten ähnliche Aufgaben? (Warum sind sie ähnlich?)</a:t>
                      </a:r>
                      <a:endParaRPr kumimoji="0" lang="de-DE" sz="1800" b="1" i="0" u="none" strike="noStrike" cap="none" normalizeH="0" baseline="0" dirty="0" smtClean="0">
                        <a:ln>
                          <a:noFill/>
                        </a:ln>
                        <a:solidFill>
                          <a:schemeClr val="tx1"/>
                        </a:solidFill>
                        <a:effectLst/>
                        <a:latin typeface="Calibri" panose="020F0502020204030204" pitchFamily="34" charset="0"/>
                        <a:ea typeface="Times New Roman" pitchFamily="18" charset="0"/>
                        <a:cs typeface="Calibri" charset="0"/>
                      </a:endParaRPr>
                    </a:p>
                  </a:txBody>
                  <a:tcPr anchor="ctr" horzOverflow="overflow">
                    <a:solidFill>
                      <a:schemeClr val="accent1"/>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Tx/>
                        <a:buFont typeface="Wingdings" pitchFamily="2" charset="2"/>
                        <a:buChar char="Ø"/>
                        <a:tabLst>
                          <a:tab pos="160338" algn="l"/>
                        </a:tabLst>
                      </a:pPr>
                      <a:r>
                        <a:rPr kumimoji="0" lang="de-DE" sz="1800" u="none" strike="noStrike" cap="none" normalizeH="0" baseline="0" dirty="0" smtClean="0">
                          <a:ln>
                            <a:noFill/>
                          </a:ln>
                          <a:effectLst/>
                          <a:latin typeface="Calibri" panose="020F0502020204030204" pitchFamily="34" charset="0"/>
                        </a:rPr>
                        <a:t> Bilde die Durchschnitte der folgenden Datenreihen: </a:t>
                      </a:r>
                      <a:br>
                        <a:rPr kumimoji="0" lang="de-DE" sz="1800" u="none" strike="noStrike" cap="none" normalizeH="0" baseline="0" dirty="0" smtClean="0">
                          <a:ln>
                            <a:noFill/>
                          </a:ln>
                          <a:effectLst/>
                          <a:latin typeface="Calibri" panose="020F0502020204030204" pitchFamily="34" charset="0"/>
                        </a:rPr>
                      </a:br>
                      <a:r>
                        <a:rPr kumimoji="0" lang="de-DE" sz="1800" u="none" strike="noStrike" cap="none" normalizeH="0" baseline="0" dirty="0" smtClean="0">
                          <a:ln>
                            <a:noFill/>
                          </a:ln>
                          <a:effectLst/>
                          <a:latin typeface="Calibri" panose="020F0502020204030204" pitchFamily="34" charset="0"/>
                        </a:rPr>
                        <a:t>3, 4, 7, 8	       5, 6, 10, 11         12, 13, 21, 22</a:t>
                      </a:r>
                    </a:p>
                    <a:p>
                      <a:pPr marL="342900" marR="0" lvl="0" indent="-342900" algn="l" defTabSz="914400" rtl="0" eaLnBrk="1" fontAlgn="base" latinLnBrk="0" hangingPunct="1">
                        <a:lnSpc>
                          <a:spcPct val="100000"/>
                        </a:lnSpc>
                        <a:spcBef>
                          <a:spcPct val="0"/>
                        </a:spcBef>
                        <a:spcAft>
                          <a:spcPct val="0"/>
                        </a:spcAft>
                        <a:buClr>
                          <a:schemeClr val="bg1"/>
                        </a:buClr>
                        <a:buSzTx/>
                        <a:buFont typeface="Wingdings" pitchFamily="2" charset="2"/>
                        <a:buChar char="Ø"/>
                        <a:tabLst>
                          <a:tab pos="160338" algn="l"/>
                        </a:tabLst>
                      </a:pPr>
                      <a:r>
                        <a:rPr kumimoji="0" lang="de-DE" sz="1800" u="none" strike="noStrike" cap="none" normalizeH="0" baseline="0" dirty="0" smtClean="0">
                          <a:ln>
                            <a:noFill/>
                          </a:ln>
                          <a:effectLst/>
                          <a:latin typeface="Calibri" panose="020F0502020204030204" pitchFamily="34" charset="0"/>
                        </a:rPr>
                        <a:t>Was haben die Aufgaben gemeinsam? </a:t>
                      </a:r>
                    </a:p>
                    <a:p>
                      <a:pPr marL="342900" marR="0" lvl="0" indent="-342900" algn="l" defTabSz="914400" rtl="0" eaLnBrk="1" fontAlgn="base" latinLnBrk="0" hangingPunct="1">
                        <a:lnSpc>
                          <a:spcPct val="100000"/>
                        </a:lnSpc>
                        <a:spcBef>
                          <a:spcPct val="0"/>
                        </a:spcBef>
                        <a:spcAft>
                          <a:spcPct val="0"/>
                        </a:spcAft>
                        <a:buClr>
                          <a:schemeClr val="bg1"/>
                        </a:buClr>
                        <a:buSzTx/>
                        <a:buFont typeface="Wingdings" pitchFamily="2" charset="2"/>
                        <a:buChar char="Ø"/>
                        <a:tabLst>
                          <a:tab pos="160338" algn="l"/>
                        </a:tabLst>
                      </a:pPr>
                      <a:r>
                        <a:rPr kumimoji="0" lang="de-DE" sz="1800" u="none" strike="noStrike" cap="none" normalizeH="0" baseline="0" dirty="0" smtClean="0">
                          <a:ln>
                            <a:noFill/>
                          </a:ln>
                          <a:effectLst/>
                          <a:latin typeface="Calibri" panose="020F0502020204030204" pitchFamily="34" charset="0"/>
                        </a:rPr>
                        <a:t>Bilde eigene weitere!</a:t>
                      </a:r>
                      <a:endParaRPr kumimoji="0" lang="de-DE" sz="1800" b="0" i="0" u="none" strike="noStrike" cap="none" normalizeH="0" baseline="0" dirty="0" smtClean="0">
                        <a:ln>
                          <a:noFill/>
                        </a:ln>
                        <a:solidFill>
                          <a:schemeClr val="tx1"/>
                        </a:solidFill>
                        <a:effectLst/>
                        <a:latin typeface="Calibri" panose="020F0502020204030204" pitchFamily="34" charset="0"/>
                        <a:ea typeface="Times New Roman" pitchFamily="18" charset="0"/>
                        <a:cs typeface="Calibri" charset="0"/>
                      </a:endParaRPr>
                    </a:p>
                  </a:txBody>
                  <a:tcPr horzOverflow="overflow">
                    <a:solidFill>
                      <a:schemeClr val="accent1"/>
                    </a:solidFill>
                  </a:tcPr>
                </a:tc>
              </a:tr>
            </a:tbl>
          </a:graphicData>
        </a:graphic>
      </p:graphicFrame>
      <p:sp>
        <p:nvSpPr>
          <p:cNvPr id="5" name="Text Box 9"/>
          <p:cNvSpPr txBox="1">
            <a:spLocks noChangeArrowheads="1"/>
          </p:cNvSpPr>
          <p:nvPr/>
        </p:nvSpPr>
        <p:spPr bwMode="auto">
          <a:xfrm>
            <a:off x="8351837" y="908720"/>
            <a:ext cx="792163" cy="854075"/>
          </a:xfrm>
          <a:prstGeom prst="rect">
            <a:avLst/>
          </a:prstGeom>
          <a:solidFill>
            <a:srgbClr val="FFFF66"/>
          </a:solidFill>
          <a:ln w="9525">
            <a:noFill/>
            <a:miter lim="800000"/>
            <a:headEnd/>
            <a:tailEnd/>
          </a:ln>
        </p:spPr>
        <p:txBody>
          <a:bodyPr>
            <a:spAutoFit/>
          </a:bodyPr>
          <a:lstStyle/>
          <a:p>
            <a:pPr algn="ctr">
              <a:spcBef>
                <a:spcPct val="50000"/>
              </a:spcBef>
            </a:pPr>
            <a:r>
              <a:rPr lang="de-DE" sz="5000" b="1" dirty="0">
                <a:latin typeface="Calibri" charset="0"/>
              </a:rPr>
              <a:t>S</a:t>
            </a:r>
          </a:p>
        </p:txBody>
      </p:sp>
      <p:sp>
        <p:nvSpPr>
          <p:cNvPr id="2" name="Rechteck 1"/>
          <p:cNvSpPr/>
          <p:nvPr/>
        </p:nvSpPr>
        <p:spPr>
          <a:xfrm>
            <a:off x="539552" y="6381328"/>
            <a:ext cx="7992888" cy="261610"/>
          </a:xfrm>
          <a:prstGeom prst="rect">
            <a:avLst/>
          </a:prstGeom>
        </p:spPr>
        <p:txBody>
          <a:bodyPr wrap="square">
            <a:spAutoFit/>
          </a:bodyPr>
          <a:lstStyle/>
          <a:p>
            <a:r>
              <a:rPr lang="de-DE" sz="1050" dirty="0">
                <a:latin typeface="Calibri" charset="0"/>
              </a:rPr>
              <a:t>Quelle: </a:t>
            </a:r>
            <a:r>
              <a:rPr lang="de-DE" sz="1050" dirty="0" err="1">
                <a:latin typeface="Calibri" charset="0"/>
              </a:rPr>
              <a:t>Leuders</a:t>
            </a:r>
            <a:r>
              <a:rPr lang="de-DE" sz="1050" dirty="0">
                <a:latin typeface="Calibri" charset="0"/>
              </a:rPr>
              <a:t>, T.; </a:t>
            </a:r>
            <a:r>
              <a:rPr lang="de-DE" sz="1050" dirty="0" err="1">
                <a:latin typeface="Calibri" charset="0"/>
              </a:rPr>
              <a:t>Hefendehl-Hebeker</a:t>
            </a:r>
            <a:r>
              <a:rPr lang="de-DE" sz="1050" dirty="0">
                <a:latin typeface="Calibri" charset="0"/>
              </a:rPr>
              <a:t>, L. &amp; Weigand, H.-G. (Eds.), Mathemagische Momente. Berlin: Cornelsen.</a:t>
            </a:r>
          </a:p>
        </p:txBody>
      </p:sp>
    </p:spTree>
    <p:extLst>
      <p:ext uri="{BB962C8B-B14F-4D97-AF65-F5344CB8AC3E}">
        <p14:creationId xmlns:p14="http://schemas.microsoft.com/office/powerpoint/2010/main" val="291647197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idx="1"/>
          </p:nvPr>
        </p:nvSpPr>
        <p:spPr>
          <a:prstGeom prst="rect">
            <a:avLst/>
          </a:prstGeom>
        </p:spPr>
        <p:txBody>
          <a:bodyPr/>
          <a:lstStyle/>
          <a:p>
            <a:pPr marL="0" indent="0">
              <a:buNone/>
            </a:pPr>
            <a:r>
              <a:rPr lang="de-DE" sz="2400" b="1" dirty="0" smtClean="0">
                <a:effectLst/>
              </a:rPr>
              <a:t>Idee von strukturierten Übungsaufgaben:</a:t>
            </a:r>
          </a:p>
          <a:p>
            <a:pPr marL="342900"/>
            <a:r>
              <a:rPr lang="de-DE" sz="2400" dirty="0" smtClean="0"/>
              <a:t>Die Lösung der einzelnen Aufgabe trägt zum Erkennen einer übergeordneten Struktur bei.</a:t>
            </a:r>
          </a:p>
          <a:p>
            <a:pPr marL="342900"/>
            <a:r>
              <a:rPr lang="de-DE" sz="2400" dirty="0" smtClean="0"/>
              <a:t>Schülerinnen und Schüler blicken noch einmal zurück, wenn sie mehrere Aufgaben bearbeiten und haben dann auch die Möglichkeit, Fehler zu identifizieren.</a:t>
            </a:r>
          </a:p>
          <a:p>
            <a:pPr marL="342900"/>
            <a:r>
              <a:rPr lang="de-DE" sz="2400" dirty="0" smtClean="0"/>
              <a:t>Erkenntnisse über die Struktur; Vernetzungen können hergestellt werden (z. B. zum funktionalen Denken usw. …).</a:t>
            </a:r>
          </a:p>
          <a:p>
            <a:pPr marL="0" indent="0">
              <a:buNone/>
            </a:pPr>
            <a:endParaRPr lang="de-DE" sz="2400" b="1" dirty="0" smtClean="0"/>
          </a:p>
          <a:p>
            <a:pPr marL="0" indent="0">
              <a:buNone/>
            </a:pPr>
            <a:r>
              <a:rPr lang="de-DE" sz="2400" b="1" dirty="0" smtClean="0"/>
              <a:t>Unstrukturiertes Üben:</a:t>
            </a:r>
          </a:p>
          <a:p>
            <a:pPr marL="342900"/>
            <a:r>
              <a:rPr lang="de-DE" sz="2400" dirty="0" smtClean="0"/>
              <a:t>Automatisierung steht im Vordergrund (ebenfalls wichtig!)</a:t>
            </a:r>
          </a:p>
          <a:p>
            <a:pPr marL="342900">
              <a:buFontTx/>
              <a:buChar char="-"/>
            </a:pPr>
            <a:endParaRPr lang="de-DE" sz="2400" b="1" dirty="0" smtClean="0"/>
          </a:p>
          <a:p>
            <a:pPr marL="0" indent="0">
              <a:buNone/>
            </a:pPr>
            <a:endParaRPr lang="de-DE" sz="2400" b="1" dirty="0">
              <a:effectLst/>
            </a:endParaRPr>
          </a:p>
        </p:txBody>
      </p:sp>
      <p:sp>
        <p:nvSpPr>
          <p:cNvPr id="2" name="Titel 1"/>
          <p:cNvSpPr>
            <a:spLocks noGrp="1"/>
          </p:cNvSpPr>
          <p:nvPr>
            <p:ph type="title"/>
          </p:nvPr>
        </p:nvSpPr>
        <p:spPr/>
        <p:txBody>
          <a:bodyPr>
            <a:normAutofit fontScale="90000"/>
          </a:bodyPr>
          <a:lstStyle/>
          <a:p>
            <a:r>
              <a:rPr lang="de-DE" dirty="0" smtClean="0"/>
              <a:t>Struktur in Übungsaufgaben</a:t>
            </a:r>
            <a:endParaRPr lang="de-DE" dirty="0"/>
          </a:p>
        </p:txBody>
      </p:sp>
      <p:sp>
        <p:nvSpPr>
          <p:cNvPr id="3" name="Textplatzhalter 2"/>
          <p:cNvSpPr>
            <a:spLocks noGrp="1"/>
          </p:cNvSpPr>
          <p:nvPr>
            <p:ph type="body" sz="quarter" idx="4294967295"/>
          </p:nvPr>
        </p:nvSpPr>
        <p:spPr>
          <a:xfrm>
            <a:off x="3707904" y="116632"/>
            <a:ext cx="3816424" cy="118896"/>
          </a:xfrm>
          <a:prstGeom prst="rect">
            <a:avLst/>
          </a:prstGeom>
        </p:spPr>
        <p:txBody>
          <a:bodyPr/>
          <a:lstStyle/>
          <a:p>
            <a:pPr marL="0" indent="0">
              <a:buNone/>
            </a:pPr>
            <a:r>
              <a:rPr lang="de-DE" sz="2800" dirty="0" smtClean="0">
                <a:effectLst/>
              </a:rPr>
              <a:t>	</a:t>
            </a:r>
            <a:endParaRPr lang="de-DE" sz="2800" dirty="0">
              <a:effectLst/>
            </a:endParaRPr>
          </a:p>
        </p:txBody>
      </p:sp>
      <p:sp>
        <p:nvSpPr>
          <p:cNvPr id="11" name="Text Box 9"/>
          <p:cNvSpPr txBox="1">
            <a:spLocks noChangeArrowheads="1"/>
          </p:cNvSpPr>
          <p:nvPr/>
        </p:nvSpPr>
        <p:spPr bwMode="auto">
          <a:xfrm>
            <a:off x="8351837" y="908720"/>
            <a:ext cx="792163" cy="854075"/>
          </a:xfrm>
          <a:prstGeom prst="rect">
            <a:avLst/>
          </a:prstGeom>
          <a:solidFill>
            <a:srgbClr val="FFFF66"/>
          </a:solidFill>
          <a:ln w="9525">
            <a:noFill/>
            <a:miter lim="800000"/>
            <a:headEnd/>
            <a:tailEnd/>
          </a:ln>
        </p:spPr>
        <p:txBody>
          <a:bodyPr>
            <a:spAutoFit/>
          </a:bodyPr>
          <a:lstStyle/>
          <a:p>
            <a:pPr algn="ctr">
              <a:spcBef>
                <a:spcPct val="50000"/>
              </a:spcBef>
            </a:pPr>
            <a:r>
              <a:rPr lang="de-DE" sz="5000" b="1" dirty="0">
                <a:latin typeface="Calibri" charset="0"/>
              </a:rPr>
              <a:t>S</a:t>
            </a:r>
          </a:p>
        </p:txBody>
      </p:sp>
    </p:spTree>
    <p:extLst>
      <p:ext uri="{BB962C8B-B14F-4D97-AF65-F5344CB8AC3E}">
        <p14:creationId xmlns:p14="http://schemas.microsoft.com/office/powerpoint/2010/main" val="184792353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467544" y="3739319"/>
            <a:ext cx="8280920" cy="1080120"/>
          </a:xfrm>
          <a:prstGeom prst="rect">
            <a:avLst/>
          </a:prstGeom>
          <a:ln>
            <a:solidFill>
              <a:schemeClr val="tx2">
                <a:lumMod val="50000"/>
              </a:schemeClr>
            </a:solidFill>
            <a:headEnd/>
            <a:tailEnd/>
          </a:ln>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de-DE" sz="1400" b="1" dirty="0" smtClean="0">
              <a:solidFill>
                <a:schemeClr val="bg1"/>
              </a:solidFill>
              <a:latin typeface="Calibri" pitchFamily="34" charset="0"/>
            </a:endParaRPr>
          </a:p>
        </p:txBody>
      </p:sp>
      <p:sp>
        <p:nvSpPr>
          <p:cNvPr id="10" name="Text Box 9"/>
          <p:cNvSpPr txBox="1">
            <a:spLocks noChangeArrowheads="1"/>
          </p:cNvSpPr>
          <p:nvPr/>
        </p:nvSpPr>
        <p:spPr bwMode="auto">
          <a:xfrm>
            <a:off x="8351837" y="908720"/>
            <a:ext cx="792163" cy="862012"/>
          </a:xfrm>
          <a:prstGeom prst="rect">
            <a:avLst/>
          </a:prstGeom>
          <a:solidFill>
            <a:srgbClr val="FFFF66"/>
          </a:solidFill>
          <a:ln w="9525">
            <a:noFill/>
            <a:miter lim="800000"/>
            <a:headEnd/>
            <a:tailEnd/>
          </a:ln>
        </p:spPr>
        <p:txBody>
          <a:bodyPr>
            <a:spAutoFit/>
          </a:bodyPr>
          <a:lstStyle/>
          <a:p>
            <a:pPr algn="ctr">
              <a:spcBef>
                <a:spcPct val="50000"/>
              </a:spcBef>
            </a:pPr>
            <a:r>
              <a:rPr lang="de-DE" sz="5000" b="1" dirty="0">
                <a:latin typeface="Calibri" charset="0"/>
              </a:rPr>
              <a:t>R</a:t>
            </a:r>
          </a:p>
        </p:txBody>
      </p:sp>
      <p:sp>
        <p:nvSpPr>
          <p:cNvPr id="12" name="AutoShape 8"/>
          <p:cNvSpPr>
            <a:spLocks noChangeArrowheads="1"/>
          </p:cNvSpPr>
          <p:nvPr/>
        </p:nvSpPr>
        <p:spPr bwMode="auto">
          <a:xfrm>
            <a:off x="5364088" y="1700808"/>
            <a:ext cx="3528392" cy="1238374"/>
          </a:xfrm>
          <a:prstGeom prst="wedgeEllipseCallout">
            <a:avLst>
              <a:gd name="adj1" fmla="val -67461"/>
              <a:gd name="adj2" fmla="val 118687"/>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ctr">
              <a:lnSpc>
                <a:spcPct val="90000"/>
              </a:lnSpc>
              <a:spcBef>
                <a:spcPts val="0"/>
              </a:spcBef>
            </a:pPr>
            <a:r>
              <a:rPr lang="de-DE" sz="2000" b="1" dirty="0">
                <a:latin typeface="Calibri" panose="020F0502020204030204" pitchFamily="34" charset="0"/>
              </a:rPr>
              <a:t>„Denke über … </a:t>
            </a:r>
            <a:endParaRPr lang="de-DE" sz="2000" b="1" dirty="0" smtClean="0">
              <a:latin typeface="Calibri" panose="020F0502020204030204" pitchFamily="34" charset="0"/>
            </a:endParaRPr>
          </a:p>
          <a:p>
            <a:pPr algn="ctr">
              <a:lnSpc>
                <a:spcPct val="90000"/>
              </a:lnSpc>
              <a:spcBef>
                <a:spcPts val="0"/>
              </a:spcBef>
            </a:pPr>
            <a:r>
              <a:rPr lang="de-DE" sz="2000" b="1" dirty="0" smtClean="0">
                <a:latin typeface="Calibri" panose="020F0502020204030204" pitchFamily="34" charset="0"/>
              </a:rPr>
              <a:t>nach …</a:t>
            </a:r>
            <a:r>
              <a:rPr lang="de-DE" sz="2000" b="1" dirty="0">
                <a:latin typeface="Calibri" panose="020F0502020204030204" pitchFamily="34" charset="0"/>
              </a:rPr>
              <a:t/>
            </a:r>
            <a:br>
              <a:rPr lang="de-DE" sz="2000" b="1" dirty="0">
                <a:latin typeface="Calibri" panose="020F0502020204030204" pitchFamily="34" charset="0"/>
              </a:rPr>
            </a:br>
            <a:r>
              <a:rPr lang="de-DE" sz="2000" b="1" dirty="0">
                <a:latin typeface="Calibri" panose="020F0502020204030204" pitchFamily="34" charset="0"/>
              </a:rPr>
              <a:t>und übe dabei“</a:t>
            </a:r>
          </a:p>
          <a:p>
            <a:pPr algn="ctr"/>
            <a:endParaRPr lang="de-DE" sz="2000" b="1" dirty="0">
              <a:latin typeface="Calibri" panose="020F0502020204030204" pitchFamily="34" charset="0"/>
            </a:endParaRPr>
          </a:p>
        </p:txBody>
      </p:sp>
      <p:sp>
        <p:nvSpPr>
          <p:cNvPr id="2" name="Rechteck 1"/>
          <p:cNvSpPr/>
          <p:nvPr/>
        </p:nvSpPr>
        <p:spPr>
          <a:xfrm>
            <a:off x="683568" y="3861048"/>
            <a:ext cx="8244408" cy="954107"/>
          </a:xfrm>
          <a:prstGeom prst="rect">
            <a:avLst/>
          </a:prstGeom>
        </p:spPr>
        <p:txBody>
          <a:bodyPr wrap="square">
            <a:spAutoFit/>
          </a:bodyPr>
          <a:lstStyle/>
          <a:p>
            <a:r>
              <a:rPr lang="de-DE" sz="2800" dirty="0" smtClean="0">
                <a:latin typeface="Calibri" panose="020F0502020204030204" pitchFamily="34" charset="0"/>
              </a:rPr>
              <a:t>	Reflexionsanregende bzw. übergeordnete </a:t>
            </a:r>
          </a:p>
          <a:p>
            <a:pPr algn="ctr"/>
            <a:r>
              <a:rPr lang="de-DE" sz="2800" dirty="0" smtClean="0">
                <a:latin typeface="Calibri" panose="020F0502020204030204" pitchFamily="34" charset="0"/>
              </a:rPr>
              <a:t> </a:t>
            </a:r>
            <a:r>
              <a:rPr lang="de-DE" sz="2800" dirty="0">
                <a:latin typeface="Calibri" panose="020F0502020204030204" pitchFamily="34" charset="0"/>
              </a:rPr>
              <a:t>Fragen stellen </a:t>
            </a:r>
          </a:p>
        </p:txBody>
      </p:sp>
    </p:spTree>
    <p:extLst>
      <p:ext uri="{BB962C8B-B14F-4D97-AF65-F5344CB8AC3E}">
        <p14:creationId xmlns:p14="http://schemas.microsoft.com/office/powerpoint/2010/main" val="14748934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eck 17"/>
          <p:cNvSpPr/>
          <p:nvPr/>
        </p:nvSpPr>
        <p:spPr bwMode="auto">
          <a:xfrm>
            <a:off x="5900966" y="1986756"/>
            <a:ext cx="3495569" cy="1442244"/>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mc:AlternateContent xmlns:mc="http://schemas.openxmlformats.org/markup-compatibility/2006" xmlns:a14="http://schemas.microsoft.com/office/drawing/2010/main">
        <mc:Choice Requires="a14">
          <p:sp>
            <p:nvSpPr>
              <p:cNvPr id="6" name="Textfeld 5"/>
              <p:cNvSpPr txBox="1"/>
              <p:nvPr/>
            </p:nvSpPr>
            <p:spPr>
              <a:xfrm>
                <a:off x="827584" y="3074539"/>
                <a:ext cx="1955985" cy="79367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charset="0"/>
                            </a:rPr>
                          </m:ctrlPr>
                        </m:fPr>
                        <m:num>
                          <m:r>
                            <a:rPr lang="de-DE" b="0" i="1" smtClean="0">
                              <a:latin typeface="Cambria Math"/>
                            </a:rPr>
                            <m:t>5</m:t>
                          </m:r>
                        </m:num>
                        <m:den>
                          <m:r>
                            <a:rPr lang="de-DE" b="0" i="1" smtClean="0">
                              <a:latin typeface="Cambria Math"/>
                            </a:rPr>
                            <m:t>8</m:t>
                          </m:r>
                        </m:den>
                      </m:f>
                      <m:r>
                        <a:rPr lang="de-DE" b="0" i="1" smtClean="0">
                          <a:latin typeface="Cambria Math"/>
                        </a:rPr>
                        <m:t>+ </m:t>
                      </m:r>
                      <m:f>
                        <m:fPr>
                          <m:ctrlPr>
                            <a:rPr lang="de-DE" b="0" i="1" smtClean="0">
                              <a:latin typeface="Cambria Math" charset="0"/>
                            </a:rPr>
                          </m:ctrlPr>
                        </m:fPr>
                        <m:num>
                          <m:r>
                            <a:rPr lang="de-DE" b="0" i="1" smtClean="0">
                              <a:latin typeface="Cambria Math"/>
                            </a:rPr>
                            <m:t>3</m:t>
                          </m:r>
                        </m:num>
                        <m:den>
                          <m:r>
                            <a:rPr lang="de-DE" b="0" i="1" smtClean="0">
                              <a:latin typeface="Cambria Math"/>
                            </a:rPr>
                            <m:t>8</m:t>
                          </m:r>
                        </m:den>
                      </m:f>
                      <m:r>
                        <a:rPr lang="de-DE" b="0" i="1" smtClean="0">
                          <a:latin typeface="Cambria Math"/>
                        </a:rPr>
                        <m:t>=_____</m:t>
                      </m:r>
                    </m:oMath>
                  </m:oMathPara>
                </a14:m>
                <a:endParaRPr lang="de-DE" dirty="0">
                  <a:latin typeface="Calibri" charset="0"/>
                </a:endParaRPr>
              </a:p>
            </p:txBody>
          </p:sp>
        </mc:Choice>
        <mc:Fallback xmlns="">
          <p:sp>
            <p:nvSpPr>
              <p:cNvPr id="6" name="Textfeld 5"/>
              <p:cNvSpPr txBox="1">
                <a:spLocks noRot="1" noChangeAspect="1" noMove="1" noResize="1" noEditPoints="1" noAdjustHandles="1" noChangeArrowheads="1" noChangeShapeType="1" noTextEdit="1"/>
              </p:cNvSpPr>
              <p:nvPr/>
            </p:nvSpPr>
            <p:spPr>
              <a:xfrm>
                <a:off x="827584" y="3074539"/>
                <a:ext cx="1955985" cy="793679"/>
              </a:xfrm>
              <a:prstGeom prst="rect">
                <a:avLst/>
              </a:prstGeom>
              <a:blipFill rotWithShape="0">
                <a:blip r:embed="rId3"/>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 name="Textfeld 6"/>
              <p:cNvSpPr txBox="1"/>
              <p:nvPr/>
            </p:nvSpPr>
            <p:spPr>
              <a:xfrm>
                <a:off x="827584" y="3752372"/>
                <a:ext cx="2058577" cy="79367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charset="0"/>
                            </a:rPr>
                          </m:ctrlPr>
                        </m:fPr>
                        <m:num>
                          <m:r>
                            <a:rPr lang="de-DE" b="0" i="1" smtClean="0">
                              <a:latin typeface="Cambria Math"/>
                            </a:rPr>
                            <m:t>15</m:t>
                          </m:r>
                        </m:num>
                        <m:den>
                          <m:r>
                            <a:rPr lang="de-DE" b="0" i="1" smtClean="0">
                              <a:latin typeface="Cambria Math"/>
                            </a:rPr>
                            <m:t>24</m:t>
                          </m:r>
                        </m:den>
                      </m:f>
                      <m:r>
                        <a:rPr lang="de-DE" b="0" i="1" smtClean="0">
                          <a:latin typeface="Cambria Math"/>
                        </a:rPr>
                        <m:t>+</m:t>
                      </m:r>
                      <m:f>
                        <m:fPr>
                          <m:ctrlPr>
                            <a:rPr lang="de-DE" b="0" i="1" smtClean="0">
                              <a:latin typeface="Cambria Math" charset="0"/>
                            </a:rPr>
                          </m:ctrlPr>
                        </m:fPr>
                        <m:num>
                          <m:r>
                            <a:rPr lang="de-DE" b="0" i="1" smtClean="0">
                              <a:latin typeface="Cambria Math"/>
                            </a:rPr>
                            <m:t>3</m:t>
                          </m:r>
                        </m:num>
                        <m:den>
                          <m:r>
                            <a:rPr lang="de-DE" b="0" i="1" smtClean="0">
                              <a:latin typeface="Cambria Math"/>
                            </a:rPr>
                            <m:t>8</m:t>
                          </m:r>
                        </m:den>
                      </m:f>
                      <m:r>
                        <a:rPr lang="de-DE" b="0" i="1" smtClean="0">
                          <a:latin typeface="Cambria Math"/>
                        </a:rPr>
                        <m:t>=_____</m:t>
                      </m:r>
                    </m:oMath>
                  </m:oMathPara>
                </a14:m>
                <a:endParaRPr lang="de-DE" dirty="0">
                  <a:latin typeface="Calibri" charset="0"/>
                </a:endParaRPr>
              </a:p>
            </p:txBody>
          </p:sp>
        </mc:Choice>
        <mc:Fallback xmlns="">
          <p:sp>
            <p:nvSpPr>
              <p:cNvPr id="7" name="Textfeld 6"/>
              <p:cNvSpPr txBox="1">
                <a:spLocks noRot="1" noChangeAspect="1" noMove="1" noResize="1" noEditPoints="1" noAdjustHandles="1" noChangeArrowheads="1" noChangeShapeType="1" noTextEdit="1"/>
              </p:cNvSpPr>
              <p:nvPr/>
            </p:nvSpPr>
            <p:spPr>
              <a:xfrm>
                <a:off x="827584" y="3752372"/>
                <a:ext cx="2058577" cy="793679"/>
              </a:xfrm>
              <a:prstGeom prst="rect">
                <a:avLst/>
              </a:prstGeom>
              <a:blipFill rotWithShape="0">
                <a:blip r:embed="rId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Textfeld 7"/>
              <p:cNvSpPr txBox="1"/>
              <p:nvPr/>
            </p:nvSpPr>
            <p:spPr>
              <a:xfrm>
                <a:off x="827584" y="4420063"/>
                <a:ext cx="2058577" cy="79367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charset="0"/>
                            </a:rPr>
                          </m:ctrlPr>
                        </m:fPr>
                        <m:num>
                          <m:r>
                            <a:rPr lang="de-DE" b="0" i="1" smtClean="0">
                              <a:latin typeface="Cambria Math"/>
                            </a:rPr>
                            <m:t>5</m:t>
                          </m:r>
                        </m:num>
                        <m:den>
                          <m:r>
                            <a:rPr lang="de-DE" b="0" i="1" smtClean="0">
                              <a:latin typeface="Cambria Math"/>
                            </a:rPr>
                            <m:t>12</m:t>
                          </m:r>
                        </m:den>
                      </m:f>
                      <m:r>
                        <a:rPr lang="de-DE" b="0" i="1" smtClean="0">
                          <a:latin typeface="Cambria Math"/>
                        </a:rPr>
                        <m:t>+</m:t>
                      </m:r>
                      <m:f>
                        <m:fPr>
                          <m:ctrlPr>
                            <a:rPr lang="de-DE" b="0" i="1" smtClean="0">
                              <a:latin typeface="Cambria Math" charset="0"/>
                            </a:rPr>
                          </m:ctrlPr>
                        </m:fPr>
                        <m:num>
                          <m:r>
                            <a:rPr lang="de-DE" b="0" i="1" smtClean="0">
                              <a:latin typeface="Cambria Math"/>
                            </a:rPr>
                            <m:t>3</m:t>
                          </m:r>
                        </m:num>
                        <m:den>
                          <m:r>
                            <a:rPr lang="de-DE" b="0" i="1" smtClean="0">
                              <a:latin typeface="Cambria Math"/>
                            </a:rPr>
                            <m:t>8</m:t>
                          </m:r>
                        </m:den>
                      </m:f>
                      <m:r>
                        <a:rPr lang="de-DE" b="0" i="1" smtClean="0">
                          <a:latin typeface="Cambria Math"/>
                        </a:rPr>
                        <m:t>=_____</m:t>
                      </m:r>
                    </m:oMath>
                  </m:oMathPara>
                </a14:m>
                <a:endParaRPr lang="de-DE" dirty="0">
                  <a:latin typeface="Calibri" charset="0"/>
                </a:endParaRPr>
              </a:p>
            </p:txBody>
          </p:sp>
        </mc:Choice>
        <mc:Fallback xmlns="">
          <p:sp>
            <p:nvSpPr>
              <p:cNvPr id="8" name="Textfeld 7"/>
              <p:cNvSpPr txBox="1">
                <a:spLocks noRot="1" noChangeAspect="1" noMove="1" noResize="1" noEditPoints="1" noAdjustHandles="1" noChangeArrowheads="1" noChangeShapeType="1" noTextEdit="1"/>
              </p:cNvSpPr>
              <p:nvPr/>
            </p:nvSpPr>
            <p:spPr>
              <a:xfrm>
                <a:off x="827584" y="4420063"/>
                <a:ext cx="2058577" cy="793679"/>
              </a:xfrm>
              <a:prstGeom prst="rect">
                <a:avLst/>
              </a:prstGeom>
              <a:blipFill rotWithShape="0">
                <a:blip r:embed="rId5"/>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9" name="Textfeld 8"/>
              <p:cNvSpPr txBox="1"/>
              <p:nvPr/>
            </p:nvSpPr>
            <p:spPr>
              <a:xfrm>
                <a:off x="827584" y="5120524"/>
                <a:ext cx="1955985" cy="7861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charset="0"/>
                            </a:rPr>
                          </m:ctrlPr>
                        </m:fPr>
                        <m:num>
                          <m:r>
                            <a:rPr lang="de-DE" b="0" i="1" smtClean="0">
                              <a:latin typeface="Cambria Math"/>
                            </a:rPr>
                            <m:t>7</m:t>
                          </m:r>
                        </m:num>
                        <m:den>
                          <m:r>
                            <a:rPr lang="de-DE" b="0" i="1" smtClean="0">
                              <a:latin typeface="Cambria Math"/>
                            </a:rPr>
                            <m:t>8</m:t>
                          </m:r>
                        </m:den>
                      </m:f>
                      <m:r>
                        <a:rPr lang="de-DE" b="0" i="1" smtClean="0">
                          <a:latin typeface="Cambria Math"/>
                        </a:rPr>
                        <m:t>+ </m:t>
                      </m:r>
                      <m:f>
                        <m:fPr>
                          <m:ctrlPr>
                            <a:rPr lang="de-DE" b="0" i="1" smtClean="0">
                              <a:latin typeface="Cambria Math" charset="0"/>
                            </a:rPr>
                          </m:ctrlPr>
                        </m:fPr>
                        <m:num>
                          <m:r>
                            <a:rPr lang="de-DE" b="0" i="1" smtClean="0">
                              <a:latin typeface="Cambria Math"/>
                            </a:rPr>
                            <m:t>3</m:t>
                          </m:r>
                        </m:num>
                        <m:den>
                          <m:r>
                            <a:rPr lang="de-DE" b="0" i="1" smtClean="0">
                              <a:latin typeface="Cambria Math"/>
                            </a:rPr>
                            <m:t>8</m:t>
                          </m:r>
                        </m:den>
                      </m:f>
                      <m:r>
                        <a:rPr lang="de-DE" b="0" i="1" smtClean="0">
                          <a:latin typeface="Cambria Math"/>
                        </a:rPr>
                        <m:t>=_____</m:t>
                      </m:r>
                    </m:oMath>
                  </m:oMathPara>
                </a14:m>
                <a:endParaRPr lang="de-DE" dirty="0">
                  <a:latin typeface="Calibri" charset="0"/>
                </a:endParaRPr>
              </a:p>
            </p:txBody>
          </p:sp>
        </mc:Choice>
        <mc:Fallback xmlns="">
          <p:sp>
            <p:nvSpPr>
              <p:cNvPr id="9" name="Textfeld 8"/>
              <p:cNvSpPr txBox="1">
                <a:spLocks noRot="1" noChangeAspect="1" noMove="1" noResize="1" noEditPoints="1" noAdjustHandles="1" noChangeArrowheads="1" noChangeShapeType="1" noTextEdit="1"/>
              </p:cNvSpPr>
              <p:nvPr/>
            </p:nvSpPr>
            <p:spPr>
              <a:xfrm>
                <a:off x="827584" y="5120524"/>
                <a:ext cx="1955985" cy="786177"/>
              </a:xfrm>
              <a:prstGeom prst="rect">
                <a:avLst/>
              </a:prstGeom>
              <a:blipFill rotWithShape="0">
                <a:blip r:embed="rId6"/>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 name="Textfeld 9"/>
              <p:cNvSpPr txBox="1"/>
              <p:nvPr/>
            </p:nvSpPr>
            <p:spPr>
              <a:xfrm>
                <a:off x="3672472" y="3074539"/>
                <a:ext cx="2157963" cy="79367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charset="0"/>
                            </a:rPr>
                          </m:ctrlPr>
                        </m:fPr>
                        <m:num>
                          <m:r>
                            <a:rPr lang="de-DE" b="0" i="1" smtClean="0">
                              <a:latin typeface="Cambria Math"/>
                            </a:rPr>
                            <m:t>3</m:t>
                          </m:r>
                        </m:num>
                        <m:den>
                          <m:r>
                            <a:rPr lang="de-DE" b="0" i="1" smtClean="0">
                              <a:latin typeface="Cambria Math"/>
                            </a:rPr>
                            <m:t>5</m:t>
                          </m:r>
                        </m:den>
                      </m:f>
                      <m:r>
                        <a:rPr lang="de-DE" b="0" i="1" smtClean="0">
                          <a:latin typeface="Cambria Math"/>
                        </a:rPr>
                        <m:t> + </m:t>
                      </m:r>
                      <m:f>
                        <m:fPr>
                          <m:ctrlPr>
                            <a:rPr lang="de-DE" b="0" i="1" smtClean="0">
                              <a:latin typeface="Cambria Math" charset="0"/>
                            </a:rPr>
                          </m:ctrlPr>
                        </m:fPr>
                        <m:num>
                          <m:r>
                            <a:rPr lang="de-DE" b="0" i="1" smtClean="0">
                              <a:latin typeface="Cambria Math"/>
                            </a:rPr>
                            <m:t>5</m:t>
                          </m:r>
                        </m:num>
                        <m:den>
                          <m:r>
                            <a:rPr lang="de-DE" b="0" i="1" smtClean="0">
                              <a:latin typeface="Cambria Math"/>
                            </a:rPr>
                            <m:t>3</m:t>
                          </m:r>
                        </m:den>
                      </m:f>
                      <m:r>
                        <a:rPr lang="de-DE" b="0" i="1" smtClean="0">
                          <a:latin typeface="Cambria Math"/>
                        </a:rPr>
                        <m:t>  =_____</m:t>
                      </m:r>
                    </m:oMath>
                  </m:oMathPara>
                </a14:m>
                <a:endParaRPr lang="de-DE" dirty="0">
                  <a:latin typeface="Calibri" charset="0"/>
                </a:endParaRPr>
              </a:p>
            </p:txBody>
          </p:sp>
        </mc:Choice>
        <mc:Fallback xmlns="">
          <p:sp>
            <p:nvSpPr>
              <p:cNvPr id="10" name="Textfeld 9"/>
              <p:cNvSpPr txBox="1">
                <a:spLocks noRot="1" noChangeAspect="1" noMove="1" noResize="1" noEditPoints="1" noAdjustHandles="1" noChangeArrowheads="1" noChangeShapeType="1" noTextEdit="1"/>
              </p:cNvSpPr>
              <p:nvPr/>
            </p:nvSpPr>
            <p:spPr>
              <a:xfrm>
                <a:off x="3672472" y="3074539"/>
                <a:ext cx="2157963" cy="793679"/>
              </a:xfrm>
              <a:prstGeom prst="rect">
                <a:avLst/>
              </a:prstGeom>
              <a:blipFill rotWithShape="0">
                <a:blip r:embed="rId7"/>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1" name="Textfeld 10"/>
              <p:cNvSpPr txBox="1"/>
              <p:nvPr/>
            </p:nvSpPr>
            <p:spPr>
              <a:xfrm>
                <a:off x="3672472" y="3752372"/>
                <a:ext cx="2157963" cy="79367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charset="0"/>
                            </a:rPr>
                          </m:ctrlPr>
                        </m:fPr>
                        <m:num>
                          <m:r>
                            <a:rPr lang="de-DE" b="0" i="1" smtClean="0">
                              <a:latin typeface="Cambria Math"/>
                            </a:rPr>
                            <m:t>1</m:t>
                          </m:r>
                        </m:num>
                        <m:den>
                          <m:r>
                            <a:rPr lang="de-DE" b="0" i="1" smtClean="0">
                              <a:latin typeface="Cambria Math"/>
                            </a:rPr>
                            <m:t>2</m:t>
                          </m:r>
                        </m:den>
                      </m:f>
                      <m:r>
                        <a:rPr lang="de-DE" b="0" i="1" smtClean="0">
                          <a:latin typeface="Cambria Math"/>
                        </a:rPr>
                        <m:t> +  </m:t>
                      </m:r>
                      <m:f>
                        <m:fPr>
                          <m:ctrlPr>
                            <a:rPr lang="de-DE" b="0" i="1" smtClean="0">
                              <a:latin typeface="Cambria Math" charset="0"/>
                            </a:rPr>
                          </m:ctrlPr>
                        </m:fPr>
                        <m:num>
                          <m:r>
                            <a:rPr lang="de-DE" b="0" i="1" smtClean="0">
                              <a:latin typeface="Cambria Math"/>
                            </a:rPr>
                            <m:t>5</m:t>
                          </m:r>
                        </m:num>
                        <m:den>
                          <m:r>
                            <a:rPr lang="de-DE" b="0" i="1" smtClean="0">
                              <a:latin typeface="Cambria Math"/>
                            </a:rPr>
                            <m:t>8</m:t>
                          </m:r>
                        </m:den>
                      </m:f>
                      <m:r>
                        <a:rPr lang="de-DE" b="0" i="1" smtClean="0">
                          <a:latin typeface="Cambria Math"/>
                        </a:rPr>
                        <m:t> =_____</m:t>
                      </m:r>
                    </m:oMath>
                  </m:oMathPara>
                </a14:m>
                <a:endParaRPr lang="de-DE" dirty="0">
                  <a:latin typeface="Calibri" charset="0"/>
                </a:endParaRPr>
              </a:p>
            </p:txBody>
          </p:sp>
        </mc:Choice>
        <mc:Fallback xmlns="">
          <p:sp>
            <p:nvSpPr>
              <p:cNvPr id="11" name="Textfeld 10"/>
              <p:cNvSpPr txBox="1">
                <a:spLocks noRot="1" noChangeAspect="1" noMove="1" noResize="1" noEditPoints="1" noAdjustHandles="1" noChangeArrowheads="1" noChangeShapeType="1" noTextEdit="1"/>
              </p:cNvSpPr>
              <p:nvPr/>
            </p:nvSpPr>
            <p:spPr>
              <a:xfrm>
                <a:off x="3672472" y="3752372"/>
                <a:ext cx="2157963" cy="793679"/>
              </a:xfrm>
              <a:prstGeom prst="rect">
                <a:avLst/>
              </a:prstGeom>
              <a:blipFill rotWithShape="0">
                <a:blip r:embed="rId8"/>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2" name="Textfeld 11"/>
              <p:cNvSpPr txBox="1"/>
              <p:nvPr/>
            </p:nvSpPr>
            <p:spPr>
              <a:xfrm>
                <a:off x="3672472" y="4420063"/>
                <a:ext cx="2228495" cy="79367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charset="0"/>
                            </a:rPr>
                          </m:ctrlPr>
                        </m:fPr>
                        <m:num>
                          <m:r>
                            <a:rPr lang="de-DE" b="0" i="1" smtClean="0">
                              <a:latin typeface="Cambria Math"/>
                            </a:rPr>
                            <m:t>5</m:t>
                          </m:r>
                        </m:num>
                        <m:den>
                          <m:r>
                            <a:rPr lang="de-DE" b="0" i="1" smtClean="0">
                              <a:latin typeface="Cambria Math"/>
                            </a:rPr>
                            <m:t>12</m:t>
                          </m:r>
                        </m:den>
                      </m:f>
                      <m:r>
                        <a:rPr lang="de-DE" b="0" i="1" smtClean="0">
                          <a:latin typeface="Cambria Math"/>
                        </a:rPr>
                        <m:t>+</m:t>
                      </m:r>
                      <m:f>
                        <m:fPr>
                          <m:ctrlPr>
                            <a:rPr lang="de-DE" b="0" i="1" smtClean="0">
                              <a:latin typeface="Cambria Math" charset="0"/>
                            </a:rPr>
                          </m:ctrlPr>
                        </m:fPr>
                        <m:num>
                          <m:r>
                            <a:rPr lang="de-DE" b="0" i="1" smtClean="0">
                              <a:latin typeface="Cambria Math"/>
                            </a:rPr>
                            <m:t>3</m:t>
                          </m:r>
                        </m:num>
                        <m:den>
                          <m:r>
                            <a:rPr lang="de-DE" b="0" i="1" smtClean="0">
                              <a:latin typeface="Cambria Math"/>
                            </a:rPr>
                            <m:t>28</m:t>
                          </m:r>
                        </m:den>
                      </m:f>
                      <m:r>
                        <a:rPr lang="de-DE" b="0" i="1" smtClean="0">
                          <a:latin typeface="Cambria Math"/>
                        </a:rPr>
                        <m:t>=_____</m:t>
                      </m:r>
                    </m:oMath>
                  </m:oMathPara>
                </a14:m>
                <a:endParaRPr lang="de-DE" dirty="0">
                  <a:latin typeface="Calibri" charset="0"/>
                </a:endParaRPr>
              </a:p>
            </p:txBody>
          </p:sp>
        </mc:Choice>
        <mc:Fallback xmlns="">
          <p:sp>
            <p:nvSpPr>
              <p:cNvPr id="12" name="Textfeld 11"/>
              <p:cNvSpPr txBox="1">
                <a:spLocks noRot="1" noChangeAspect="1" noMove="1" noResize="1" noEditPoints="1" noAdjustHandles="1" noChangeArrowheads="1" noChangeShapeType="1" noTextEdit="1"/>
              </p:cNvSpPr>
              <p:nvPr/>
            </p:nvSpPr>
            <p:spPr>
              <a:xfrm>
                <a:off x="3672472" y="4420063"/>
                <a:ext cx="2228495" cy="793679"/>
              </a:xfrm>
              <a:prstGeom prst="rect">
                <a:avLst/>
              </a:prstGeom>
              <a:blipFill rotWithShape="0">
                <a:blip r:embed="rId9"/>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3" name="Textfeld 12"/>
              <p:cNvSpPr txBox="1"/>
              <p:nvPr/>
            </p:nvSpPr>
            <p:spPr>
              <a:xfrm>
                <a:off x="3672472" y="5120524"/>
                <a:ext cx="2157963" cy="7861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charset="0"/>
                            </a:rPr>
                          </m:ctrlPr>
                        </m:fPr>
                        <m:num>
                          <m:r>
                            <a:rPr lang="de-DE" b="0" i="1" smtClean="0">
                              <a:latin typeface="Cambria Math"/>
                            </a:rPr>
                            <m:t>7</m:t>
                          </m:r>
                        </m:num>
                        <m:den>
                          <m:r>
                            <a:rPr lang="de-DE" b="0" i="1" smtClean="0">
                              <a:latin typeface="Cambria Math"/>
                            </a:rPr>
                            <m:t>8</m:t>
                          </m:r>
                        </m:den>
                      </m:f>
                      <m:r>
                        <a:rPr lang="de-DE" b="0" i="1" smtClean="0">
                          <a:latin typeface="Cambria Math"/>
                        </a:rPr>
                        <m:t> +  </m:t>
                      </m:r>
                      <m:f>
                        <m:fPr>
                          <m:ctrlPr>
                            <a:rPr lang="de-DE" b="0" i="1" smtClean="0">
                              <a:latin typeface="Cambria Math" charset="0"/>
                            </a:rPr>
                          </m:ctrlPr>
                        </m:fPr>
                        <m:num>
                          <m:r>
                            <a:rPr lang="de-DE" b="0" i="1" smtClean="0">
                              <a:latin typeface="Cambria Math"/>
                            </a:rPr>
                            <m:t>8</m:t>
                          </m:r>
                        </m:num>
                        <m:den>
                          <m:r>
                            <a:rPr lang="de-DE" b="0" i="1" smtClean="0">
                              <a:latin typeface="Cambria Math"/>
                            </a:rPr>
                            <m:t>9</m:t>
                          </m:r>
                        </m:den>
                      </m:f>
                      <m:r>
                        <a:rPr lang="de-DE" b="0" i="1" smtClean="0">
                          <a:latin typeface="Cambria Math"/>
                        </a:rPr>
                        <m:t> =_____</m:t>
                      </m:r>
                    </m:oMath>
                  </m:oMathPara>
                </a14:m>
                <a:endParaRPr lang="de-DE" dirty="0">
                  <a:latin typeface="Calibri" charset="0"/>
                </a:endParaRPr>
              </a:p>
            </p:txBody>
          </p:sp>
        </mc:Choice>
        <mc:Fallback xmlns="">
          <p:sp>
            <p:nvSpPr>
              <p:cNvPr id="13" name="Textfeld 12"/>
              <p:cNvSpPr txBox="1">
                <a:spLocks noRot="1" noChangeAspect="1" noMove="1" noResize="1" noEditPoints="1" noAdjustHandles="1" noChangeArrowheads="1" noChangeShapeType="1" noTextEdit="1"/>
              </p:cNvSpPr>
              <p:nvPr/>
            </p:nvSpPr>
            <p:spPr>
              <a:xfrm>
                <a:off x="3672472" y="5120524"/>
                <a:ext cx="2157963" cy="786177"/>
              </a:xfrm>
              <a:prstGeom prst="rect">
                <a:avLst/>
              </a:prstGeom>
              <a:blipFill rotWithShape="0">
                <a:blip r:embed="rId10"/>
                <a:stretch>
                  <a:fillRect/>
                </a:stretch>
              </a:blipFill>
            </p:spPr>
            <p:txBody>
              <a:bodyPr/>
              <a:lstStyle/>
              <a:p>
                <a:r>
                  <a:rPr lang="de-DE">
                    <a:noFill/>
                  </a:rPr>
                  <a:t> </a:t>
                </a:r>
              </a:p>
            </p:txBody>
          </p:sp>
        </mc:Fallback>
      </mc:AlternateContent>
      <p:sp>
        <p:nvSpPr>
          <p:cNvPr id="14" name="Textfeld 13"/>
          <p:cNvSpPr txBox="1"/>
          <p:nvPr/>
        </p:nvSpPr>
        <p:spPr>
          <a:xfrm>
            <a:off x="827584" y="2570483"/>
            <a:ext cx="1224136" cy="461665"/>
          </a:xfrm>
          <a:prstGeom prst="rect">
            <a:avLst/>
          </a:prstGeom>
          <a:noFill/>
        </p:spPr>
        <p:txBody>
          <a:bodyPr wrap="square" rtlCol="0">
            <a:spAutoFit/>
          </a:bodyPr>
          <a:lstStyle/>
          <a:p>
            <a:r>
              <a:rPr lang="de-DE" dirty="0" smtClean="0">
                <a:latin typeface="Calibri" charset="0"/>
              </a:rPr>
              <a:t>a)</a:t>
            </a:r>
            <a:endParaRPr lang="de-DE" dirty="0">
              <a:latin typeface="Calibri" charset="0"/>
            </a:endParaRPr>
          </a:p>
        </p:txBody>
      </p:sp>
      <p:sp>
        <p:nvSpPr>
          <p:cNvPr id="15" name="Textfeld 14"/>
          <p:cNvSpPr txBox="1"/>
          <p:nvPr/>
        </p:nvSpPr>
        <p:spPr>
          <a:xfrm>
            <a:off x="3672472" y="2564904"/>
            <a:ext cx="1224136" cy="461665"/>
          </a:xfrm>
          <a:prstGeom prst="rect">
            <a:avLst/>
          </a:prstGeom>
          <a:noFill/>
        </p:spPr>
        <p:txBody>
          <a:bodyPr wrap="square" rtlCol="0">
            <a:spAutoFit/>
          </a:bodyPr>
          <a:lstStyle/>
          <a:p>
            <a:r>
              <a:rPr lang="de-DE" dirty="0" smtClean="0">
                <a:latin typeface="Calibri" charset="0"/>
              </a:rPr>
              <a:t>b)</a:t>
            </a:r>
            <a:endParaRPr lang="de-DE" dirty="0">
              <a:latin typeface="Calibri" charset="0"/>
            </a:endParaRPr>
          </a:p>
        </p:txBody>
      </p:sp>
      <p:sp>
        <p:nvSpPr>
          <p:cNvPr id="16" name="Textfeld 15"/>
          <p:cNvSpPr txBox="1"/>
          <p:nvPr/>
        </p:nvSpPr>
        <p:spPr>
          <a:xfrm>
            <a:off x="6156176" y="2204864"/>
            <a:ext cx="3024336" cy="1015663"/>
          </a:xfrm>
          <a:prstGeom prst="rect">
            <a:avLst/>
          </a:prstGeom>
          <a:noFill/>
        </p:spPr>
        <p:txBody>
          <a:bodyPr wrap="square" rtlCol="0">
            <a:spAutoFit/>
          </a:bodyPr>
          <a:lstStyle/>
          <a:p>
            <a:r>
              <a:rPr lang="de-DE" sz="2000" b="1" dirty="0" smtClean="0">
                <a:latin typeface="Calibri" panose="020F0502020204030204" pitchFamily="34" charset="0"/>
              </a:rPr>
              <a:t>Sortiere die Aufgaben nach der Größe der Ergebnisse</a:t>
            </a:r>
            <a:endParaRPr lang="de-DE" sz="2000" b="1" dirty="0">
              <a:latin typeface="Calibri" panose="020F0502020204030204" pitchFamily="34" charset="0"/>
            </a:endParaRPr>
          </a:p>
        </p:txBody>
      </p:sp>
      <p:sp>
        <p:nvSpPr>
          <p:cNvPr id="17" name="Text Box 9"/>
          <p:cNvSpPr txBox="1">
            <a:spLocks noChangeArrowheads="1"/>
          </p:cNvSpPr>
          <p:nvPr/>
        </p:nvSpPr>
        <p:spPr bwMode="auto">
          <a:xfrm>
            <a:off x="8351837" y="908720"/>
            <a:ext cx="792163" cy="862012"/>
          </a:xfrm>
          <a:prstGeom prst="rect">
            <a:avLst/>
          </a:prstGeom>
          <a:solidFill>
            <a:srgbClr val="FFFF66"/>
          </a:solidFill>
          <a:ln w="9525">
            <a:noFill/>
            <a:miter lim="800000"/>
            <a:headEnd/>
            <a:tailEnd/>
          </a:ln>
        </p:spPr>
        <p:txBody>
          <a:bodyPr>
            <a:spAutoFit/>
          </a:bodyPr>
          <a:lstStyle/>
          <a:p>
            <a:pPr algn="ctr">
              <a:spcBef>
                <a:spcPct val="50000"/>
              </a:spcBef>
            </a:pPr>
            <a:r>
              <a:rPr lang="de-DE" sz="5000" b="1" dirty="0">
                <a:latin typeface="Calibri" charset="0"/>
              </a:rPr>
              <a:t>R</a:t>
            </a:r>
          </a:p>
        </p:txBody>
      </p:sp>
      <p:sp>
        <p:nvSpPr>
          <p:cNvPr id="23" name="Inhaltsplatzhalter 22"/>
          <p:cNvSpPr>
            <a:spLocks noGrp="1"/>
          </p:cNvSpPr>
          <p:nvPr>
            <p:ph idx="1"/>
          </p:nvPr>
        </p:nvSpPr>
        <p:spPr/>
        <p:txBody>
          <a:bodyPr/>
          <a:lstStyle/>
          <a:p>
            <a:pPr marL="0" indent="0">
              <a:buNone/>
            </a:pPr>
            <a:r>
              <a:rPr lang="de-DE" dirty="0" smtClean="0"/>
              <a:t>Reflexionsanregende Fragen bzw. Arbeitsaufträge stellen</a:t>
            </a:r>
            <a:endParaRPr lang="de-DE" dirty="0"/>
          </a:p>
        </p:txBody>
      </p:sp>
      <p:sp>
        <p:nvSpPr>
          <p:cNvPr id="19" name="Titel 18"/>
          <p:cNvSpPr>
            <a:spLocks noGrp="1"/>
          </p:cNvSpPr>
          <p:nvPr>
            <p:ph type="title"/>
          </p:nvPr>
        </p:nvSpPr>
        <p:spPr/>
        <p:txBody>
          <a:bodyPr>
            <a:normAutofit fontScale="90000"/>
          </a:bodyPr>
          <a:lstStyle/>
          <a:p>
            <a:r>
              <a:rPr lang="de-DE" dirty="0" smtClean="0"/>
              <a:t>Übergeordnete Arbeitsaufträge</a:t>
            </a:r>
            <a:endParaRPr lang="de-DE" dirty="0"/>
          </a:p>
        </p:txBody>
      </p:sp>
    </p:spTree>
    <p:extLst>
      <p:ext uri="{BB962C8B-B14F-4D97-AF65-F5344CB8AC3E}">
        <p14:creationId xmlns:p14="http://schemas.microsoft.com/office/powerpoint/2010/main" val="2861436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28973" y="1738266"/>
            <a:ext cx="7913341" cy="2194789"/>
          </a:xfrm>
          <a:prstGeom prst="rect">
            <a:avLst/>
          </a:prstGeom>
          <a:solidFill>
            <a:srgbClr val="F8B44F">
              <a:alpha val="2470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9" name="Rechteck 8"/>
          <p:cNvSpPr/>
          <p:nvPr/>
        </p:nvSpPr>
        <p:spPr bwMode="auto">
          <a:xfrm>
            <a:off x="376288" y="1770732"/>
            <a:ext cx="7580088" cy="201622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smtClean="0">
              <a:ln>
                <a:noFill/>
              </a:ln>
              <a:solidFill>
                <a:schemeClr val="tx1"/>
              </a:solidFill>
              <a:effectLst/>
              <a:latin typeface="Calibri" panose="020F0502020204030204" pitchFamily="34" charset="0"/>
            </a:endParaRPr>
          </a:p>
        </p:txBody>
      </p:sp>
      <p:sp>
        <p:nvSpPr>
          <p:cNvPr id="5" name="Text Box 9"/>
          <p:cNvSpPr txBox="1">
            <a:spLocks noChangeArrowheads="1"/>
          </p:cNvSpPr>
          <p:nvPr/>
        </p:nvSpPr>
        <p:spPr bwMode="auto">
          <a:xfrm>
            <a:off x="8351837" y="908720"/>
            <a:ext cx="792163" cy="862012"/>
          </a:xfrm>
          <a:prstGeom prst="rect">
            <a:avLst/>
          </a:prstGeom>
          <a:solidFill>
            <a:srgbClr val="FFFF66"/>
          </a:solidFill>
          <a:ln w="9525">
            <a:noFill/>
            <a:miter lim="800000"/>
            <a:headEnd/>
            <a:tailEnd/>
          </a:ln>
        </p:spPr>
        <p:txBody>
          <a:bodyPr>
            <a:spAutoFit/>
          </a:bodyPr>
          <a:lstStyle/>
          <a:p>
            <a:pPr algn="ctr">
              <a:spcBef>
                <a:spcPct val="50000"/>
              </a:spcBef>
            </a:pPr>
            <a:r>
              <a:rPr lang="de-DE" sz="5000" b="1" dirty="0">
                <a:latin typeface="Calibri" charset="0"/>
              </a:rPr>
              <a:t>R</a:t>
            </a:r>
          </a:p>
        </p:txBody>
      </p:sp>
      <p:sp>
        <p:nvSpPr>
          <p:cNvPr id="6" name="Titel 5"/>
          <p:cNvSpPr>
            <a:spLocks noGrp="1"/>
          </p:cNvSpPr>
          <p:nvPr>
            <p:ph type="title"/>
          </p:nvPr>
        </p:nvSpPr>
        <p:spPr>
          <a:xfrm>
            <a:off x="323528" y="417587"/>
            <a:ext cx="8424936" cy="805346"/>
          </a:xfrm>
        </p:spPr>
        <p:txBody>
          <a:bodyPr>
            <a:normAutofit fontScale="90000"/>
          </a:bodyPr>
          <a:lstStyle/>
          <a:p>
            <a:r>
              <a:rPr lang="de-DE" dirty="0" smtClean="0"/>
              <a:t>Wie könnte hier eine übergeordnete bzw. reflexionsanregende Frage lauten?</a:t>
            </a:r>
            <a:endParaRPr lang="de-DE" dirty="0"/>
          </a:p>
        </p:txBody>
      </p:sp>
      <p:sp>
        <p:nvSpPr>
          <p:cNvPr id="8" name="Textfeld 7"/>
          <p:cNvSpPr txBox="1"/>
          <p:nvPr/>
        </p:nvSpPr>
        <p:spPr>
          <a:xfrm>
            <a:off x="448296" y="1770732"/>
            <a:ext cx="7436072" cy="2677656"/>
          </a:xfrm>
          <a:prstGeom prst="rect">
            <a:avLst/>
          </a:prstGeom>
          <a:noFill/>
        </p:spPr>
        <p:txBody>
          <a:bodyPr wrap="square" rtlCol="0">
            <a:spAutoFit/>
          </a:bodyPr>
          <a:lstStyle/>
          <a:p>
            <a:r>
              <a:rPr lang="de-DE" dirty="0" smtClean="0">
                <a:latin typeface="Calibri" panose="020F0502020204030204" pitchFamily="34" charset="0"/>
              </a:rPr>
              <a:t>Verwandle in ein Produkt</a:t>
            </a:r>
          </a:p>
          <a:p>
            <a:endParaRPr lang="de-DE" dirty="0" smtClean="0">
              <a:latin typeface="Calibri" panose="020F0502020204030204" pitchFamily="34" charset="0"/>
            </a:endParaRPr>
          </a:p>
          <a:p>
            <a:r>
              <a:rPr lang="de-DE" dirty="0" smtClean="0">
                <a:latin typeface="Calibri" panose="020F0502020204030204" pitchFamily="34" charset="0"/>
              </a:rPr>
              <a:t>a) 8a - 16a²		b) y² - 2yz		c) 36a² - 25b²</a:t>
            </a:r>
          </a:p>
          <a:p>
            <a:r>
              <a:rPr lang="de-DE" dirty="0" smtClean="0">
                <a:latin typeface="Calibri" panose="020F0502020204030204" pitchFamily="34" charset="0"/>
              </a:rPr>
              <a:t>d) </a:t>
            </a:r>
            <a:r>
              <a:rPr lang="de-DE" dirty="0" err="1" smtClean="0">
                <a:latin typeface="Calibri" panose="020F0502020204030204" pitchFamily="34" charset="0"/>
              </a:rPr>
              <a:t>af</a:t>
            </a:r>
            <a:r>
              <a:rPr lang="de-DE" dirty="0" smtClean="0">
                <a:latin typeface="Calibri" panose="020F0502020204030204" pitchFamily="34" charset="0"/>
              </a:rPr>
              <a:t> + </a:t>
            </a:r>
            <a:r>
              <a:rPr lang="de-DE" dirty="0" err="1" smtClean="0">
                <a:latin typeface="Calibri" panose="020F0502020204030204" pitchFamily="34" charset="0"/>
              </a:rPr>
              <a:t>bf</a:t>
            </a:r>
            <a:r>
              <a:rPr lang="de-DE" dirty="0" smtClean="0">
                <a:latin typeface="Calibri" panose="020F0502020204030204" pitchFamily="34" charset="0"/>
              </a:rPr>
              <a:t> + cf		e) 0,01a²		f) a² - 2,25</a:t>
            </a:r>
          </a:p>
          <a:p>
            <a:r>
              <a:rPr lang="de-DE" dirty="0" smtClean="0">
                <a:latin typeface="Calibri" panose="020F0502020204030204" pitchFamily="34" charset="0"/>
              </a:rPr>
              <a:t>g) t² + 2tz + z²		h) 81b² + 18bc		i) p² - 9pq</a:t>
            </a:r>
            <a:endParaRPr lang="de-DE" dirty="0">
              <a:latin typeface="Calibri" panose="020F0502020204030204" pitchFamily="34" charset="0"/>
            </a:endParaRPr>
          </a:p>
          <a:p>
            <a:endParaRPr lang="de-DE" dirty="0" smtClean="0">
              <a:latin typeface="Calibri" panose="020F0502020204030204" pitchFamily="34" charset="0"/>
            </a:endParaRPr>
          </a:p>
          <a:p>
            <a:endParaRPr lang="de-DE" dirty="0">
              <a:latin typeface="Calibri" panose="020F0502020204030204" pitchFamily="34" charset="0"/>
            </a:endParaRPr>
          </a:p>
        </p:txBody>
      </p:sp>
    </p:spTree>
    <p:extLst>
      <p:ext uri="{BB962C8B-B14F-4D97-AF65-F5344CB8AC3E}">
        <p14:creationId xmlns:p14="http://schemas.microsoft.com/office/powerpoint/2010/main" val="4127577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idx="1"/>
          </p:nvPr>
        </p:nvSpPr>
        <p:spPr>
          <a:prstGeom prst="rect">
            <a:avLst/>
          </a:prstGeom>
        </p:spPr>
        <p:txBody>
          <a:bodyPr/>
          <a:lstStyle/>
          <a:p>
            <a:pPr marL="0" indent="0">
              <a:buNone/>
            </a:pPr>
            <a:r>
              <a:rPr lang="de-DE" sz="2400" b="1" dirty="0" smtClean="0">
                <a:solidFill>
                  <a:schemeClr val="tx2">
                    <a:lumMod val="60000"/>
                    <a:lumOff val="40000"/>
                  </a:schemeClr>
                </a:solidFill>
                <a:effectLst/>
              </a:rPr>
              <a:t>Kann die Aufgabe dazu beitragen….</a:t>
            </a:r>
          </a:p>
          <a:p>
            <a:endParaRPr lang="de-DE" sz="2400" b="1" dirty="0" smtClean="0">
              <a:solidFill>
                <a:schemeClr val="tx2">
                  <a:lumMod val="60000"/>
                  <a:lumOff val="40000"/>
                </a:schemeClr>
              </a:solidFill>
            </a:endParaRPr>
          </a:p>
          <a:p>
            <a:endParaRPr lang="de-DE" sz="2400" b="1" dirty="0">
              <a:solidFill>
                <a:schemeClr val="tx2">
                  <a:lumMod val="60000"/>
                  <a:lumOff val="40000"/>
                </a:schemeClr>
              </a:solidFill>
            </a:endParaRPr>
          </a:p>
        </p:txBody>
      </p:sp>
      <p:sp>
        <p:nvSpPr>
          <p:cNvPr id="2" name="Titel 1"/>
          <p:cNvSpPr>
            <a:spLocks noGrp="1"/>
          </p:cNvSpPr>
          <p:nvPr>
            <p:ph type="title"/>
          </p:nvPr>
        </p:nvSpPr>
        <p:spPr/>
        <p:txBody>
          <a:bodyPr>
            <a:normAutofit fontScale="90000"/>
          </a:bodyPr>
          <a:lstStyle/>
          <a:p>
            <a:r>
              <a:rPr lang="de-DE" dirty="0" smtClean="0"/>
              <a:t>Schritt </a:t>
            </a:r>
            <a:r>
              <a:rPr lang="de-DE" dirty="0"/>
              <a:t>III: Prüffragen an Aufgaben </a:t>
            </a:r>
          </a:p>
        </p:txBody>
      </p:sp>
      <p:sp>
        <p:nvSpPr>
          <p:cNvPr id="5" name="Textplatzhalter 4"/>
          <p:cNvSpPr>
            <a:spLocks noGrp="1"/>
          </p:cNvSpPr>
          <p:nvPr>
            <p:ph type="body" sz="quarter" idx="4294967295"/>
          </p:nvPr>
        </p:nvSpPr>
        <p:spPr>
          <a:xfrm>
            <a:off x="324000" y="1916832"/>
            <a:ext cx="7054850" cy="3600450"/>
          </a:xfrm>
          <a:prstGeom prst="rect">
            <a:avLst/>
          </a:prstGeom>
        </p:spPr>
        <p:txBody>
          <a:bodyPr/>
          <a:lstStyle/>
          <a:p>
            <a:pPr>
              <a:spcAft>
                <a:spcPts val="1200"/>
              </a:spcAft>
            </a:pPr>
            <a:r>
              <a:rPr lang="de-DE" sz="2200" dirty="0" smtClean="0"/>
              <a:t>… Erfahrenes und Gelerntes zu verstehen, zu vernetzen, in vorheriges Wissen einzubetten?</a:t>
            </a:r>
          </a:p>
          <a:p>
            <a:pPr>
              <a:spcAft>
                <a:spcPts val="1200"/>
              </a:spcAft>
            </a:pPr>
            <a:r>
              <a:rPr lang="de-DE" sz="2200" dirty="0" smtClean="0"/>
              <a:t>… relevantes Wissen systematisch aufzuarbeiten?</a:t>
            </a:r>
          </a:p>
          <a:p>
            <a:pPr>
              <a:spcAft>
                <a:spcPts val="1200"/>
              </a:spcAft>
            </a:pPr>
            <a:r>
              <a:rPr lang="de-DE" sz="2200" dirty="0" smtClean="0"/>
              <a:t>… Motivation zum Gegenstand, zum Lernen und für das Fach zu fördern?</a:t>
            </a:r>
          </a:p>
          <a:p>
            <a:pPr>
              <a:spcAft>
                <a:spcPts val="1200"/>
              </a:spcAft>
            </a:pPr>
            <a:r>
              <a:rPr lang="de-DE" sz="2200" dirty="0" smtClean="0"/>
              <a:t>… Kommunikation über das Gelernte zu ermöglichen?</a:t>
            </a:r>
          </a:p>
          <a:p>
            <a:pPr>
              <a:spcAft>
                <a:spcPts val="1200"/>
              </a:spcAft>
            </a:pPr>
            <a:r>
              <a:rPr lang="de-DE" sz="2200" dirty="0" smtClean="0"/>
              <a:t>… sich über sein eigenes Lernen klar zu werden? </a:t>
            </a:r>
            <a:endParaRPr lang="de-DE" sz="2200" dirty="0"/>
          </a:p>
        </p:txBody>
      </p:sp>
    </p:spTree>
    <p:extLst>
      <p:ext uri="{BB962C8B-B14F-4D97-AF65-F5344CB8AC3E}">
        <p14:creationId xmlns:p14="http://schemas.microsoft.com/office/powerpoint/2010/main" val="143844186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Inhaltsplatzhalter 2"/>
          <p:cNvSpPr txBox="1">
            <a:spLocks/>
          </p:cNvSpPr>
          <p:nvPr/>
        </p:nvSpPr>
        <p:spPr bwMode="auto">
          <a:xfrm>
            <a:off x="-180528" y="1166408"/>
            <a:ext cx="9505056" cy="5079056"/>
          </a:xfrm>
          <a:prstGeom prst="rect">
            <a:avLst/>
          </a:prstGeom>
          <a:solidFill>
            <a:srgbClr val="327A86">
              <a:alpha val="15000"/>
            </a:srgbClr>
          </a:solidFill>
          <a:ln w="9525">
            <a:noFill/>
            <a:miter lim="800000"/>
            <a:headEnd/>
            <a:tailEnd/>
          </a:ln>
        </p:spPr>
        <p:txBody>
          <a:bodyPr vert="horz" wrap="square" lIns="72000" tIns="36000" rIns="72000" bIns="36000" numCol="1" anchor="t" anchorCtr="0" compatLnSpc="1">
            <a:prstTxWarp prst="textNoShape">
              <a:avLst/>
            </a:prstTxWarp>
            <a:normAutofit/>
          </a:bodyPr>
          <a:lstStyle>
            <a:lvl1pPr marL="0" indent="0" algn="l" rtl="0" eaLnBrk="1" fontAlgn="base" hangingPunct="1">
              <a:lnSpc>
                <a:spcPct val="100000"/>
              </a:lnSpc>
              <a:spcBef>
                <a:spcPts val="576"/>
              </a:spcBef>
              <a:spcAft>
                <a:spcPts val="600"/>
              </a:spcAft>
              <a:buClr>
                <a:srgbClr val="327A86"/>
              </a:buClr>
              <a:buFont typeface="Wingdings" charset="2"/>
              <a:buNone/>
              <a:defRPr sz="2000">
                <a:solidFill>
                  <a:schemeClr val="tx1"/>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endParaRPr lang="de-DE" dirty="0"/>
          </a:p>
        </p:txBody>
      </p:sp>
      <p:sp>
        <p:nvSpPr>
          <p:cNvPr id="3" name="Titel 2"/>
          <p:cNvSpPr>
            <a:spLocks noGrp="1"/>
          </p:cNvSpPr>
          <p:nvPr>
            <p:ph type="title"/>
          </p:nvPr>
        </p:nvSpPr>
        <p:spPr/>
        <p:txBody>
          <a:bodyPr>
            <a:normAutofit fontScale="90000"/>
          </a:bodyPr>
          <a:lstStyle/>
          <a:p>
            <a:r>
              <a:rPr lang="de-DE" dirty="0"/>
              <a:t>Arbeitsauftrag </a:t>
            </a:r>
          </a:p>
        </p:txBody>
      </p:sp>
      <p:sp>
        <p:nvSpPr>
          <p:cNvPr id="2" name="Textplatzhalter 1"/>
          <p:cNvSpPr>
            <a:spLocks noGrp="1"/>
          </p:cNvSpPr>
          <p:nvPr>
            <p:ph type="body" sz="quarter" idx="4294967295"/>
          </p:nvPr>
        </p:nvSpPr>
        <p:spPr>
          <a:xfrm>
            <a:off x="3707904" y="91512"/>
            <a:ext cx="5300492" cy="144016"/>
          </a:xfrm>
          <a:prstGeom prst="rect">
            <a:avLst/>
          </a:prstGeom>
        </p:spPr>
        <p:txBody>
          <a:bodyPr/>
          <a:lstStyle/>
          <a:p>
            <a:pPr marL="0" indent="0">
              <a:buNone/>
            </a:pPr>
            <a:r>
              <a:rPr lang="de-DE" b="1" dirty="0" smtClean="0">
                <a:effectLst/>
              </a:rPr>
              <a:t>	</a:t>
            </a:r>
            <a:endParaRPr lang="de-DE" sz="2800" dirty="0">
              <a:effectLst/>
            </a:endParaRPr>
          </a:p>
        </p:txBody>
      </p:sp>
      <p:sp>
        <p:nvSpPr>
          <p:cNvPr id="5" name="Text Box 41"/>
          <p:cNvSpPr txBox="1">
            <a:spLocks noChangeArrowheads="1"/>
          </p:cNvSpPr>
          <p:nvPr/>
        </p:nvSpPr>
        <p:spPr bwMode="auto">
          <a:xfrm>
            <a:off x="7236296" y="1340768"/>
            <a:ext cx="1692275" cy="461665"/>
          </a:xfrm>
          <a:prstGeom prst="rect">
            <a:avLst/>
          </a:prstGeom>
          <a:solidFill>
            <a:srgbClr val="327A86"/>
          </a:solidFill>
          <a:ln w="9525">
            <a:noFill/>
            <a:miter lim="800000"/>
            <a:headEnd/>
            <a:tailEnd/>
          </a:ln>
          <a:effectLst>
            <a:outerShdw blurRad="50800" dist="38100" dir="18900000" algn="bl" rotWithShape="0">
              <a:prstClr val="black">
                <a:alpha val="40000"/>
              </a:prstClr>
            </a:outerShdw>
          </a:effectLst>
        </p:spPr>
        <p:txBody>
          <a:bodyPr>
            <a:spAutoFit/>
          </a:bodyPr>
          <a:lstStyle/>
          <a:p>
            <a:pPr algn="ctr">
              <a:spcBef>
                <a:spcPct val="50000"/>
              </a:spcBef>
            </a:pPr>
            <a:r>
              <a:rPr lang="de-DE" b="1" dirty="0">
                <a:solidFill>
                  <a:schemeClr val="bg1"/>
                </a:solidFill>
                <a:latin typeface="Calibri" panose="020F0502020204030204" pitchFamily="34" charset="0"/>
              </a:rPr>
              <a:t>alleine!</a:t>
            </a:r>
          </a:p>
        </p:txBody>
      </p:sp>
      <p:sp>
        <p:nvSpPr>
          <p:cNvPr id="7" name="Freeform 30"/>
          <p:cNvSpPr>
            <a:spLocks/>
          </p:cNvSpPr>
          <p:nvPr/>
        </p:nvSpPr>
        <p:spPr bwMode="auto">
          <a:xfrm>
            <a:off x="8172400" y="2298791"/>
            <a:ext cx="482029" cy="626153"/>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327A86"/>
          </a:solidFill>
          <a:ln w="9525">
            <a:solidFill>
              <a:srgbClr val="FFFFFF"/>
            </a:solidFill>
            <a:round/>
            <a:headEnd/>
            <a:tailEnd/>
          </a:ln>
          <a:effectLst/>
        </p:spPr>
        <p:txBody>
          <a:bodyPr/>
          <a:lstStyle/>
          <a:p>
            <a:endParaRPr lang="de-DE"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charset="0"/>
            </a:endParaRPr>
          </a:p>
        </p:txBody>
      </p:sp>
      <p:sp>
        <p:nvSpPr>
          <p:cNvPr id="8" name="Oval 31"/>
          <p:cNvSpPr>
            <a:spLocks noChangeArrowheads="1"/>
          </p:cNvSpPr>
          <p:nvPr/>
        </p:nvSpPr>
        <p:spPr bwMode="auto">
          <a:xfrm>
            <a:off x="8193358" y="1888431"/>
            <a:ext cx="415663" cy="420973"/>
          </a:xfrm>
          <a:prstGeom prst="ellipse">
            <a:avLst/>
          </a:prstGeom>
          <a:solidFill>
            <a:srgbClr val="327A86"/>
          </a:solidFill>
          <a:ln w="9525">
            <a:solidFill>
              <a:srgbClr val="FFFFFF"/>
            </a:solidFill>
            <a:round/>
            <a:headEnd/>
            <a:tailEnd/>
          </a:ln>
          <a:effectLst/>
        </p:spPr>
        <p:txBody>
          <a:bodyPr/>
          <a:lstStyle/>
          <a:p>
            <a:endParaRPr lang="de-DE"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charset="0"/>
            </a:endParaRPr>
          </a:p>
        </p:txBody>
      </p:sp>
      <p:cxnSp>
        <p:nvCxnSpPr>
          <p:cNvPr id="10" name="Gerade Verbindung 9"/>
          <p:cNvCxnSpPr/>
          <p:nvPr/>
        </p:nvCxnSpPr>
        <p:spPr>
          <a:xfrm flipV="1">
            <a:off x="0" y="3789040"/>
            <a:ext cx="9143999" cy="1"/>
          </a:xfrm>
          <a:prstGeom prst="line">
            <a:avLst/>
          </a:prstGeom>
          <a:ln w="38100">
            <a:solidFill>
              <a:schemeClr val="accent1"/>
            </a:solidFill>
            <a:prstDash val="lgDashDot"/>
          </a:ln>
        </p:spPr>
        <p:style>
          <a:lnRef idx="1">
            <a:schemeClr val="accent1"/>
          </a:lnRef>
          <a:fillRef idx="0">
            <a:schemeClr val="accent1"/>
          </a:fillRef>
          <a:effectRef idx="0">
            <a:schemeClr val="accent1"/>
          </a:effectRef>
          <a:fontRef idx="minor">
            <a:schemeClr val="tx1"/>
          </a:fontRef>
        </p:style>
      </p:cxnSp>
      <p:sp>
        <p:nvSpPr>
          <p:cNvPr id="12" name="Text Box 41"/>
          <p:cNvSpPr txBox="1">
            <a:spLocks noChangeArrowheads="1"/>
          </p:cNvSpPr>
          <p:nvPr/>
        </p:nvSpPr>
        <p:spPr bwMode="auto">
          <a:xfrm>
            <a:off x="6876256" y="4718472"/>
            <a:ext cx="2124323" cy="461665"/>
          </a:xfrm>
          <a:prstGeom prst="rect">
            <a:avLst/>
          </a:prstGeom>
          <a:solidFill>
            <a:srgbClr val="327A86"/>
          </a:solidFill>
          <a:ln w="9525">
            <a:noFill/>
            <a:miter lim="800000"/>
            <a:headEnd/>
            <a:tailEnd/>
          </a:ln>
          <a:effectLst>
            <a:outerShdw blurRad="50800" dist="38100" dir="18900000" algn="bl" rotWithShape="0">
              <a:prstClr val="black">
                <a:alpha val="40000"/>
              </a:prstClr>
            </a:outerShdw>
          </a:effectLst>
        </p:spPr>
        <p:txBody>
          <a:bodyPr wrap="square">
            <a:spAutoFit/>
          </a:bodyPr>
          <a:lstStyle/>
          <a:p>
            <a:pPr algn="ctr">
              <a:spcBef>
                <a:spcPct val="50000"/>
              </a:spcBef>
            </a:pPr>
            <a:r>
              <a:rPr lang="de-DE" b="1" dirty="0" smtClean="0">
                <a:solidFill>
                  <a:srgbClr val="FFFFFF"/>
                </a:solidFill>
                <a:latin typeface="Calibri" panose="020F0502020204030204" pitchFamily="34" charset="0"/>
              </a:rPr>
              <a:t>gemeinsam!</a:t>
            </a:r>
            <a:endParaRPr lang="de-DE" b="1" dirty="0">
              <a:solidFill>
                <a:srgbClr val="FFFFFF"/>
              </a:solidFill>
              <a:latin typeface="Calibri" panose="020F0502020204030204" pitchFamily="34" charset="0"/>
            </a:endParaRPr>
          </a:p>
        </p:txBody>
      </p:sp>
      <p:sp>
        <p:nvSpPr>
          <p:cNvPr id="23" name="Freeform 30"/>
          <p:cNvSpPr>
            <a:spLocks/>
          </p:cNvSpPr>
          <p:nvPr/>
        </p:nvSpPr>
        <p:spPr bwMode="auto">
          <a:xfrm>
            <a:off x="7841418" y="5877272"/>
            <a:ext cx="482029" cy="626153"/>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327A86"/>
          </a:solidFill>
          <a:ln w="9525">
            <a:solidFill>
              <a:srgbClr val="FFFFFF"/>
            </a:solidFill>
            <a:round/>
            <a:headEnd/>
            <a:tailEnd/>
          </a:ln>
          <a:effectLst/>
        </p:spPr>
        <p:txBody>
          <a:bodyPr/>
          <a:lstStyle/>
          <a:p>
            <a:endParaRPr lang="de-DE"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charset="0"/>
            </a:endParaRPr>
          </a:p>
        </p:txBody>
      </p:sp>
      <p:sp>
        <p:nvSpPr>
          <p:cNvPr id="24" name="Oval 31"/>
          <p:cNvSpPr>
            <a:spLocks noChangeArrowheads="1"/>
          </p:cNvSpPr>
          <p:nvPr/>
        </p:nvSpPr>
        <p:spPr bwMode="auto">
          <a:xfrm>
            <a:off x="7862376" y="5466912"/>
            <a:ext cx="415663" cy="420973"/>
          </a:xfrm>
          <a:prstGeom prst="ellipse">
            <a:avLst/>
          </a:prstGeom>
          <a:solidFill>
            <a:srgbClr val="327A86"/>
          </a:solidFill>
          <a:ln w="9525">
            <a:solidFill>
              <a:srgbClr val="FFFFFF"/>
            </a:solidFill>
            <a:round/>
            <a:headEnd/>
            <a:tailEnd/>
          </a:ln>
          <a:effectLst/>
        </p:spPr>
        <p:txBody>
          <a:bodyPr/>
          <a:lstStyle/>
          <a:p>
            <a:endParaRPr lang="de-DE"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charset="0"/>
            </a:endParaRPr>
          </a:p>
        </p:txBody>
      </p:sp>
      <p:sp>
        <p:nvSpPr>
          <p:cNvPr id="25" name="Freeform 30"/>
          <p:cNvSpPr>
            <a:spLocks/>
          </p:cNvSpPr>
          <p:nvPr/>
        </p:nvSpPr>
        <p:spPr bwMode="auto">
          <a:xfrm>
            <a:off x="8247057" y="6029672"/>
            <a:ext cx="482029" cy="626153"/>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327A86"/>
          </a:solidFill>
          <a:ln w="9525">
            <a:solidFill>
              <a:srgbClr val="FFFFFF"/>
            </a:solidFill>
            <a:round/>
            <a:headEnd/>
            <a:tailEnd/>
          </a:ln>
          <a:effectLst/>
        </p:spPr>
        <p:txBody>
          <a:bodyPr/>
          <a:lstStyle/>
          <a:p>
            <a:endParaRPr lang="de-DE"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charset="0"/>
            </a:endParaRPr>
          </a:p>
        </p:txBody>
      </p:sp>
      <p:sp>
        <p:nvSpPr>
          <p:cNvPr id="26" name="Oval 31"/>
          <p:cNvSpPr>
            <a:spLocks noChangeArrowheads="1"/>
          </p:cNvSpPr>
          <p:nvPr/>
        </p:nvSpPr>
        <p:spPr bwMode="auto">
          <a:xfrm>
            <a:off x="8268015" y="5619312"/>
            <a:ext cx="415663" cy="420973"/>
          </a:xfrm>
          <a:prstGeom prst="ellipse">
            <a:avLst/>
          </a:prstGeom>
          <a:solidFill>
            <a:srgbClr val="327A86"/>
          </a:solidFill>
          <a:ln w="9525">
            <a:solidFill>
              <a:srgbClr val="FFFFFF"/>
            </a:solidFill>
            <a:round/>
            <a:headEnd/>
            <a:tailEnd/>
          </a:ln>
          <a:effectLst/>
        </p:spPr>
        <p:txBody>
          <a:bodyPr/>
          <a:lstStyle/>
          <a:p>
            <a:endParaRPr lang="de-DE"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charset="0"/>
            </a:endParaRPr>
          </a:p>
        </p:txBody>
      </p:sp>
      <p:sp>
        <p:nvSpPr>
          <p:cNvPr id="27" name="Freeform 30"/>
          <p:cNvSpPr>
            <a:spLocks/>
          </p:cNvSpPr>
          <p:nvPr/>
        </p:nvSpPr>
        <p:spPr bwMode="auto">
          <a:xfrm>
            <a:off x="7378674" y="5619312"/>
            <a:ext cx="482029" cy="626153"/>
          </a:xfrm>
          <a:custGeom>
            <a:avLst/>
            <a:gdLst>
              <a:gd name="T0" fmla="*/ 0 w 138"/>
              <a:gd name="T1" fmla="*/ 124 h 177"/>
              <a:gd name="T2" fmla="*/ 0 w 138"/>
              <a:gd name="T3" fmla="*/ 24 h 177"/>
              <a:gd name="T4" fmla="*/ 42 w 138"/>
              <a:gd name="T5" fmla="*/ 0 h 177"/>
              <a:gd name="T6" fmla="*/ 99 w 138"/>
              <a:gd name="T7" fmla="*/ 3 h 177"/>
              <a:gd name="T8" fmla="*/ 138 w 138"/>
              <a:gd name="T9" fmla="*/ 24 h 177"/>
              <a:gd name="T10" fmla="*/ 138 w 138"/>
              <a:gd name="T11" fmla="*/ 177 h 177"/>
              <a:gd name="T12" fmla="*/ 3 w 138"/>
              <a:gd name="T13" fmla="*/ 177 h 177"/>
              <a:gd name="T14" fmla="*/ 0 w 138"/>
              <a:gd name="T15" fmla="*/ 124 h 17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77"/>
              <a:gd name="T26" fmla="*/ 138 w 138"/>
              <a:gd name="T27" fmla="*/ 177 h 1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77">
                <a:moveTo>
                  <a:pt x="0" y="124"/>
                </a:moveTo>
                <a:lnTo>
                  <a:pt x="0" y="24"/>
                </a:lnTo>
                <a:lnTo>
                  <a:pt x="42" y="0"/>
                </a:lnTo>
                <a:lnTo>
                  <a:pt x="99" y="3"/>
                </a:lnTo>
                <a:lnTo>
                  <a:pt x="138" y="24"/>
                </a:lnTo>
                <a:lnTo>
                  <a:pt x="138" y="177"/>
                </a:lnTo>
                <a:lnTo>
                  <a:pt x="3" y="177"/>
                </a:lnTo>
                <a:lnTo>
                  <a:pt x="0" y="124"/>
                </a:lnTo>
                <a:close/>
              </a:path>
            </a:pathLst>
          </a:custGeom>
          <a:solidFill>
            <a:srgbClr val="327A86"/>
          </a:solidFill>
          <a:ln w="9525">
            <a:solidFill>
              <a:srgbClr val="FFFFFF"/>
            </a:solidFill>
            <a:round/>
            <a:headEnd/>
            <a:tailEnd/>
          </a:ln>
          <a:effectLst/>
        </p:spPr>
        <p:txBody>
          <a:bodyPr/>
          <a:lstStyle/>
          <a:p>
            <a:endParaRPr lang="de-DE"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charset="0"/>
            </a:endParaRPr>
          </a:p>
        </p:txBody>
      </p:sp>
      <p:sp>
        <p:nvSpPr>
          <p:cNvPr id="28" name="Oval 31"/>
          <p:cNvSpPr>
            <a:spLocks noChangeArrowheads="1"/>
          </p:cNvSpPr>
          <p:nvPr/>
        </p:nvSpPr>
        <p:spPr bwMode="auto">
          <a:xfrm>
            <a:off x="7399632" y="5208952"/>
            <a:ext cx="415663" cy="420973"/>
          </a:xfrm>
          <a:prstGeom prst="ellipse">
            <a:avLst/>
          </a:prstGeom>
          <a:solidFill>
            <a:srgbClr val="327A86"/>
          </a:solidFill>
          <a:ln w="9525">
            <a:solidFill>
              <a:srgbClr val="FFFFFF"/>
            </a:solidFill>
            <a:round/>
            <a:headEnd/>
            <a:tailEnd/>
          </a:ln>
          <a:effectLst/>
        </p:spPr>
        <p:txBody>
          <a:bodyPr/>
          <a:lstStyle/>
          <a:p>
            <a:endParaRPr lang="de-DE"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charset="0"/>
            </a:endParaRPr>
          </a:p>
        </p:txBody>
      </p:sp>
      <p:sp>
        <p:nvSpPr>
          <p:cNvPr id="4" name="Textplatzhalter 3"/>
          <p:cNvSpPr>
            <a:spLocks noGrp="1"/>
          </p:cNvSpPr>
          <p:nvPr>
            <p:ph type="body" sz="quarter" idx="4294967295"/>
          </p:nvPr>
        </p:nvSpPr>
        <p:spPr>
          <a:xfrm>
            <a:off x="719138" y="1617663"/>
            <a:ext cx="8424862" cy="4681537"/>
          </a:xfrm>
          <a:prstGeom prst="rect">
            <a:avLst/>
          </a:prstGeom>
        </p:spPr>
        <p:txBody>
          <a:bodyPr>
            <a:normAutofit fontScale="92500" lnSpcReduction="20000"/>
          </a:bodyPr>
          <a:lstStyle/>
          <a:p>
            <a:pPr marL="609600" indent="-609600">
              <a:lnSpc>
                <a:spcPct val="90000"/>
              </a:lnSpc>
              <a:buFont typeface="+mj-lt"/>
              <a:buAutoNum type="romanUcPeriod"/>
            </a:pPr>
            <a:r>
              <a:rPr lang="de-DE" sz="2800" b="1" dirty="0" smtClean="0">
                <a:solidFill>
                  <a:schemeClr val="tx2">
                    <a:lumMod val="60000"/>
                    <a:lumOff val="40000"/>
                  </a:schemeClr>
                </a:solidFill>
                <a:latin typeface="Calibri" pitchFamily="34" charset="0"/>
              </a:rPr>
              <a:t>Formulieren Sie Ziele</a:t>
            </a:r>
            <a:r>
              <a:rPr lang="de-DE" sz="1800" b="1" dirty="0" smtClean="0">
                <a:solidFill>
                  <a:srgbClr val="0070C0"/>
                </a:solidFill>
                <a:latin typeface="Calibri" pitchFamily="34" charset="0"/>
              </a:rPr>
              <a:t/>
            </a:r>
            <a:br>
              <a:rPr lang="de-DE" sz="1800" b="1" dirty="0" smtClean="0">
                <a:solidFill>
                  <a:srgbClr val="0070C0"/>
                </a:solidFill>
                <a:latin typeface="Calibri" pitchFamily="34" charset="0"/>
              </a:rPr>
            </a:br>
            <a:r>
              <a:rPr lang="de-DE" sz="1800" dirty="0" smtClean="0">
                <a:solidFill>
                  <a:srgbClr val="213A59"/>
                </a:solidFill>
                <a:latin typeface="Calibri" pitchFamily="34" charset="0"/>
              </a:rPr>
              <a:t>„</a:t>
            </a:r>
            <a:r>
              <a:rPr lang="de-DE" sz="1800" dirty="0" smtClean="0">
                <a:solidFill>
                  <a:srgbClr val="213A59"/>
                </a:solidFill>
                <a:effectLst/>
                <a:latin typeface="Calibri" pitchFamily="34" charset="0"/>
              </a:rPr>
              <a:t>Was genau sollen die Schüler/innen üben?“ </a:t>
            </a:r>
            <a:br>
              <a:rPr lang="de-DE" sz="1800" dirty="0" smtClean="0">
                <a:solidFill>
                  <a:srgbClr val="213A59"/>
                </a:solidFill>
                <a:effectLst/>
                <a:latin typeface="Calibri" pitchFamily="34" charset="0"/>
              </a:rPr>
            </a:br>
            <a:r>
              <a:rPr lang="de-DE" sz="1800" dirty="0" smtClean="0">
                <a:solidFill>
                  <a:srgbClr val="213A59"/>
                </a:solidFill>
                <a:effectLst/>
                <a:latin typeface="Calibri" pitchFamily="34" charset="0"/>
                <a:sym typeface="Wingdings" pitchFamily="2" charset="2"/>
              </a:rPr>
              <a:t> Orientierung an Kompetenzen</a:t>
            </a:r>
          </a:p>
          <a:p>
            <a:pPr marL="609600" indent="-609600">
              <a:lnSpc>
                <a:spcPct val="90000"/>
              </a:lnSpc>
              <a:buFont typeface="+mj-lt"/>
              <a:buAutoNum type="romanUcPeriod"/>
            </a:pPr>
            <a:endParaRPr lang="de-DE" sz="1200" dirty="0" smtClean="0">
              <a:solidFill>
                <a:srgbClr val="213A59"/>
              </a:solidFill>
              <a:effectLst/>
              <a:latin typeface="Calibri" pitchFamily="34" charset="0"/>
              <a:sym typeface="Wingdings" pitchFamily="2" charset="2"/>
            </a:endParaRPr>
          </a:p>
          <a:p>
            <a:pPr marL="609600" indent="-609600">
              <a:lnSpc>
                <a:spcPct val="90000"/>
              </a:lnSpc>
              <a:buFont typeface="+mj-lt"/>
              <a:buAutoNum type="romanUcPeriod"/>
            </a:pPr>
            <a:r>
              <a:rPr lang="de-DE" sz="2800" b="1" dirty="0" smtClean="0">
                <a:solidFill>
                  <a:schemeClr val="tx2">
                    <a:lumMod val="60000"/>
                    <a:lumOff val="40000"/>
                  </a:schemeClr>
                </a:solidFill>
                <a:latin typeface="Calibri" pitchFamily="34" charset="0"/>
              </a:rPr>
              <a:t>Entwickeln Sie eine produktive Aufgabe</a:t>
            </a:r>
            <a:r>
              <a:rPr lang="de-DE" sz="1800" b="1" dirty="0" smtClean="0">
                <a:solidFill>
                  <a:srgbClr val="0070C0"/>
                </a:solidFill>
                <a:latin typeface="Calibri" pitchFamily="34" charset="0"/>
              </a:rPr>
              <a:t/>
            </a:r>
            <a:br>
              <a:rPr lang="de-DE" sz="1800" b="1" dirty="0" smtClean="0">
                <a:solidFill>
                  <a:srgbClr val="0070C0"/>
                </a:solidFill>
                <a:latin typeface="Calibri" pitchFamily="34" charset="0"/>
              </a:rPr>
            </a:br>
            <a:r>
              <a:rPr lang="de-DE" sz="1800" dirty="0" smtClean="0">
                <a:solidFill>
                  <a:srgbClr val="213A59"/>
                </a:solidFill>
                <a:latin typeface="Calibri" pitchFamily="34" charset="0"/>
              </a:rPr>
              <a:t>Mithilfe einer der vorgeschlagenen „Techniken“</a:t>
            </a:r>
            <a:br>
              <a:rPr lang="de-DE" sz="1800" dirty="0" smtClean="0">
                <a:solidFill>
                  <a:srgbClr val="213A59"/>
                </a:solidFill>
                <a:latin typeface="Calibri" pitchFamily="34" charset="0"/>
              </a:rPr>
            </a:br>
            <a:r>
              <a:rPr lang="de-DE" sz="1800" dirty="0" smtClean="0">
                <a:solidFill>
                  <a:srgbClr val="213A59"/>
                </a:solidFill>
                <a:latin typeface="Calibri" pitchFamily="34" charset="0"/>
              </a:rPr>
              <a:t>(Sie können dazu das Schulbuch nutzen)</a:t>
            </a:r>
            <a:br>
              <a:rPr lang="de-DE" sz="1800" dirty="0" smtClean="0">
                <a:solidFill>
                  <a:srgbClr val="213A59"/>
                </a:solidFill>
                <a:latin typeface="Calibri" pitchFamily="34" charset="0"/>
              </a:rPr>
            </a:br>
            <a:r>
              <a:rPr lang="de-DE" sz="1800" dirty="0" smtClean="0">
                <a:solidFill>
                  <a:srgbClr val="213A59"/>
                </a:solidFill>
                <a:latin typeface="Calibri" pitchFamily="34" charset="0"/>
                <a:sym typeface="Wingdings" pitchFamily="2" charset="2"/>
              </a:rPr>
              <a:t> </a:t>
            </a:r>
            <a:r>
              <a:rPr lang="de-DE" sz="1800" dirty="0" smtClean="0">
                <a:solidFill>
                  <a:srgbClr val="213A59"/>
                </a:solidFill>
                <a:latin typeface="Calibri" pitchFamily="34" charset="0"/>
              </a:rPr>
              <a:t>diese Aufgabe sollten Sie in der nächsten Stunde einsetzen können!</a:t>
            </a:r>
          </a:p>
          <a:p>
            <a:pPr marL="609600" indent="-609600">
              <a:lnSpc>
                <a:spcPct val="90000"/>
              </a:lnSpc>
              <a:buFont typeface="+mj-lt"/>
              <a:buAutoNum type="romanUcPeriod"/>
            </a:pPr>
            <a:endParaRPr lang="de-DE" sz="1800" dirty="0" smtClean="0">
              <a:solidFill>
                <a:srgbClr val="213A59"/>
              </a:solidFill>
              <a:latin typeface="Calibri" pitchFamily="34" charset="0"/>
            </a:endParaRPr>
          </a:p>
          <a:p>
            <a:pPr marL="609600" indent="-609600">
              <a:lnSpc>
                <a:spcPct val="90000"/>
              </a:lnSpc>
              <a:buFont typeface="+mj-lt"/>
              <a:buAutoNum type="romanUcPeriod"/>
            </a:pPr>
            <a:r>
              <a:rPr lang="de-DE" sz="2800" b="1" dirty="0" smtClean="0">
                <a:solidFill>
                  <a:schemeClr val="tx2">
                    <a:lumMod val="60000"/>
                    <a:lumOff val="40000"/>
                  </a:schemeClr>
                </a:solidFill>
                <a:latin typeface="Calibri" pitchFamily="34" charset="0"/>
              </a:rPr>
              <a:t>Bilden Sie eine 3er-Gruppe </a:t>
            </a:r>
            <a:r>
              <a:rPr lang="de-DE" sz="1800" dirty="0" smtClean="0">
                <a:solidFill>
                  <a:schemeClr val="tx2">
                    <a:lumMod val="75000"/>
                  </a:schemeClr>
                </a:solidFill>
                <a:latin typeface="Calibri" pitchFamily="34" charset="0"/>
              </a:rPr>
              <a:t>und stellen sich</a:t>
            </a:r>
            <a:br>
              <a:rPr lang="de-DE" sz="1800" dirty="0" smtClean="0">
                <a:solidFill>
                  <a:schemeClr val="tx2">
                    <a:lumMod val="75000"/>
                  </a:schemeClr>
                </a:solidFill>
                <a:latin typeface="Calibri" pitchFamily="34" charset="0"/>
              </a:rPr>
            </a:br>
            <a:r>
              <a:rPr lang="de-DE" sz="1800" dirty="0" smtClean="0">
                <a:solidFill>
                  <a:schemeClr val="tx2">
                    <a:lumMod val="75000"/>
                  </a:schemeClr>
                </a:solidFill>
                <a:latin typeface="Calibri" pitchFamily="34" charset="0"/>
              </a:rPr>
              <a:t>gegenseitig die formulierten Ziele und die Aufgaben vor.</a:t>
            </a:r>
          </a:p>
          <a:p>
            <a:pPr marL="609600" indent="-609600">
              <a:lnSpc>
                <a:spcPct val="90000"/>
              </a:lnSpc>
              <a:buFont typeface="+mj-lt"/>
              <a:buAutoNum type="romanUcPeriod"/>
            </a:pPr>
            <a:endParaRPr lang="de-DE" sz="1200" dirty="0" smtClean="0">
              <a:solidFill>
                <a:schemeClr val="tx2">
                  <a:lumMod val="75000"/>
                </a:schemeClr>
              </a:solidFill>
              <a:latin typeface="Calibri" pitchFamily="34" charset="0"/>
            </a:endParaRPr>
          </a:p>
          <a:p>
            <a:pPr marL="609600" indent="-609600">
              <a:lnSpc>
                <a:spcPct val="90000"/>
              </a:lnSpc>
              <a:buFont typeface="+mj-lt"/>
              <a:buAutoNum type="romanUcPeriod"/>
            </a:pPr>
            <a:r>
              <a:rPr lang="de-DE" sz="2800" b="1" dirty="0" smtClean="0">
                <a:solidFill>
                  <a:schemeClr val="tx2">
                    <a:lumMod val="60000"/>
                    <a:lumOff val="40000"/>
                  </a:schemeClr>
                </a:solidFill>
                <a:latin typeface="Calibri" pitchFamily="34" charset="0"/>
              </a:rPr>
              <a:t>Diskutieren Sie </a:t>
            </a:r>
            <a:r>
              <a:rPr lang="de-DE" sz="1800" dirty="0" smtClean="0">
                <a:solidFill>
                  <a:schemeClr val="tx2">
                    <a:lumMod val="75000"/>
                  </a:schemeClr>
                </a:solidFill>
                <a:latin typeface="Calibri" pitchFamily="34" charset="0"/>
              </a:rPr>
              <a:t>über ihre Ziele und Aufgaben </a:t>
            </a:r>
            <a:r>
              <a:rPr lang="de-DE" sz="1800" dirty="0" smtClean="0">
                <a:solidFill>
                  <a:srgbClr val="213A59"/>
                </a:solidFill>
                <a:latin typeface="Calibri" pitchFamily="34" charset="0"/>
              </a:rPr>
              <a:t>und </a:t>
            </a:r>
            <a:br>
              <a:rPr lang="de-DE" sz="1800" dirty="0" smtClean="0">
                <a:solidFill>
                  <a:srgbClr val="213A59"/>
                </a:solidFill>
                <a:latin typeface="Calibri" pitchFamily="34" charset="0"/>
              </a:rPr>
            </a:br>
            <a:r>
              <a:rPr lang="de-DE" sz="1800" dirty="0" smtClean="0">
                <a:solidFill>
                  <a:srgbClr val="213A59"/>
                </a:solidFill>
                <a:latin typeface="Calibri" pitchFamily="34" charset="0"/>
              </a:rPr>
              <a:t>modifizieren </a:t>
            </a:r>
            <a:r>
              <a:rPr lang="de-DE" sz="1800" dirty="0" smtClean="0">
                <a:solidFill>
                  <a:srgbClr val="213A59"/>
                </a:solidFill>
                <a:effectLst/>
                <a:latin typeface="Calibri" pitchFamily="34" charset="0"/>
              </a:rPr>
              <a:t>Sie diese gegebenenfalls.</a:t>
            </a:r>
            <a:br>
              <a:rPr lang="de-DE" sz="1800" dirty="0" smtClean="0">
                <a:solidFill>
                  <a:srgbClr val="213A59"/>
                </a:solidFill>
                <a:effectLst/>
                <a:latin typeface="Calibri" pitchFamily="34" charset="0"/>
              </a:rPr>
            </a:br>
            <a:endParaRPr lang="de-DE" sz="1800" dirty="0" smtClean="0">
              <a:solidFill>
                <a:srgbClr val="213A59"/>
              </a:solidFill>
              <a:effectLst/>
              <a:latin typeface="Calibri" pitchFamily="34" charset="0"/>
            </a:endParaRPr>
          </a:p>
          <a:p>
            <a:pPr marL="609600" indent="-609600">
              <a:lnSpc>
                <a:spcPct val="90000"/>
              </a:lnSpc>
              <a:buFont typeface="+mj-lt"/>
              <a:buAutoNum type="romanUcPeriod"/>
            </a:pPr>
            <a:r>
              <a:rPr lang="de-DE" sz="2800" b="1" dirty="0" smtClean="0">
                <a:solidFill>
                  <a:schemeClr val="tx2">
                    <a:lumMod val="60000"/>
                    <a:lumOff val="40000"/>
                  </a:schemeClr>
                </a:solidFill>
                <a:latin typeface="Calibri" pitchFamily="34" charset="0"/>
              </a:rPr>
              <a:t>Stellen Sie eine Aufgabe vor</a:t>
            </a:r>
            <a:endParaRPr lang="de-DE" sz="4000" b="1" dirty="0" smtClean="0">
              <a:solidFill>
                <a:schemeClr val="tx2">
                  <a:lumMod val="60000"/>
                  <a:lumOff val="40000"/>
                </a:schemeClr>
              </a:solidFill>
              <a:latin typeface="Calibri" pitchFamily="34" charset="0"/>
            </a:endParaRPr>
          </a:p>
        </p:txBody>
      </p:sp>
    </p:spTree>
    <p:extLst>
      <p:ext uri="{BB962C8B-B14F-4D97-AF65-F5344CB8AC3E}">
        <p14:creationId xmlns:p14="http://schemas.microsoft.com/office/powerpoint/2010/main" val="17305165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0" y="1268760"/>
            <a:ext cx="7812360"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Autofit/>
          </a:bodyPr>
          <a:lstStyle/>
          <a:p>
            <a:r>
              <a:rPr lang="de-DE" sz="2500" dirty="0" smtClean="0"/>
              <a:t>Gliederung</a:t>
            </a:r>
            <a:endParaRPr lang="de-DE" sz="2500"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smtClean="0">
                <a:solidFill>
                  <a:srgbClr val="327A86"/>
                </a:solidFill>
              </a:rPr>
              <a:t>Einführung in das Thema</a:t>
            </a:r>
            <a:endParaRPr lang="de-DE" dirty="0">
              <a:solidFill>
                <a:srgbClr val="327A86"/>
              </a:solidFill>
            </a:endParaRPr>
          </a:p>
          <a:p>
            <a:pPr marL="514350" indent="-514350">
              <a:buClr>
                <a:srgbClr val="327A86"/>
              </a:buClr>
              <a:buAutoNum type="arabicPeriod"/>
            </a:pPr>
            <a:r>
              <a:rPr lang="de-DE" dirty="0" smtClean="0">
                <a:solidFill>
                  <a:srgbClr val="327A86"/>
                </a:solidFill>
              </a:rPr>
              <a:t>Beispiele für „Produktive Übungsaufgaben“</a:t>
            </a:r>
            <a:endParaRPr lang="de-DE" dirty="0">
              <a:solidFill>
                <a:srgbClr val="327A86"/>
              </a:solidFill>
            </a:endParaRPr>
          </a:p>
          <a:p>
            <a:pPr marL="514350" indent="-514350">
              <a:buClr>
                <a:srgbClr val="327A86"/>
              </a:buClr>
              <a:buAutoNum type="arabicPeriod"/>
            </a:pPr>
            <a:r>
              <a:rPr lang="de-DE" dirty="0" smtClean="0">
                <a:solidFill>
                  <a:srgbClr val="327A86"/>
                </a:solidFill>
              </a:rPr>
              <a:t>Aufgabenworkshop</a:t>
            </a:r>
            <a:endParaRPr lang="de-DE" dirty="0">
              <a:solidFill>
                <a:srgbClr val="327A86"/>
              </a:solidFill>
            </a:endParaRPr>
          </a:p>
          <a:p>
            <a:pPr marL="514350" indent="-514350">
              <a:buClr>
                <a:srgbClr val="327A86"/>
              </a:buClr>
              <a:buAutoNum type="arabicPeriod"/>
            </a:pPr>
            <a:r>
              <a:rPr lang="de-DE" dirty="0" smtClean="0">
                <a:solidFill>
                  <a:schemeClr val="accent1"/>
                </a:solidFill>
              </a:rPr>
              <a:t>Vorbereitung Distanzphase; Rückschau &amp; Ausblick</a:t>
            </a:r>
            <a:endParaRPr lang="de-DE" dirty="0">
              <a:solidFill>
                <a:schemeClr val="accent1"/>
              </a:solidFill>
            </a:endParaRPr>
          </a:p>
        </p:txBody>
      </p:sp>
    </p:spTree>
    <p:extLst>
      <p:ext uri="{BB962C8B-B14F-4D97-AF65-F5344CB8AC3E}">
        <p14:creationId xmlns:p14="http://schemas.microsoft.com/office/powerpoint/2010/main" val="24162573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0" y="3068960"/>
            <a:ext cx="7812360" cy="648072"/>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Autofit/>
          </a:bodyPr>
          <a:lstStyle/>
          <a:p>
            <a:r>
              <a:rPr lang="de-DE" sz="2500" dirty="0" smtClean="0"/>
              <a:t>Gliederung</a:t>
            </a:r>
            <a:endParaRPr lang="de-DE" sz="2500"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smtClean="0">
                <a:solidFill>
                  <a:srgbClr val="327A86"/>
                </a:solidFill>
              </a:rPr>
              <a:t>Einführung in das Thema</a:t>
            </a:r>
            <a:endParaRPr lang="de-DE" dirty="0">
              <a:solidFill>
                <a:srgbClr val="327A86"/>
              </a:solidFill>
            </a:endParaRPr>
          </a:p>
          <a:p>
            <a:pPr marL="514350" indent="-514350">
              <a:buClr>
                <a:srgbClr val="327A86"/>
              </a:buClr>
              <a:buAutoNum type="arabicPeriod"/>
            </a:pPr>
            <a:r>
              <a:rPr lang="de-DE" dirty="0" smtClean="0">
                <a:solidFill>
                  <a:srgbClr val="327A86"/>
                </a:solidFill>
              </a:rPr>
              <a:t>Beispiele für „Produktive Übungsaufgaben“</a:t>
            </a:r>
            <a:endParaRPr lang="de-DE" dirty="0">
              <a:solidFill>
                <a:srgbClr val="327A86"/>
              </a:solidFill>
            </a:endParaRPr>
          </a:p>
          <a:p>
            <a:pPr marL="514350" indent="-514350">
              <a:buClr>
                <a:srgbClr val="327A86"/>
              </a:buClr>
              <a:buAutoNum type="arabicPeriod"/>
            </a:pPr>
            <a:r>
              <a:rPr lang="de-DE" dirty="0" smtClean="0">
                <a:solidFill>
                  <a:srgbClr val="327A86"/>
                </a:solidFill>
              </a:rPr>
              <a:t>Aufgabenworkshop</a:t>
            </a:r>
            <a:endParaRPr lang="de-DE" dirty="0">
              <a:solidFill>
                <a:srgbClr val="327A86"/>
              </a:solidFill>
            </a:endParaRPr>
          </a:p>
          <a:p>
            <a:pPr marL="514350" indent="-514350">
              <a:buClr>
                <a:srgbClr val="327A86"/>
              </a:buClr>
              <a:buAutoNum type="arabicPeriod"/>
            </a:pPr>
            <a:r>
              <a:rPr lang="de-DE" dirty="0" smtClean="0">
                <a:solidFill>
                  <a:schemeClr val="accent1"/>
                </a:solidFill>
              </a:rPr>
              <a:t>Vorbereitung Distanzphase; Rückschau &amp; Ausblick</a:t>
            </a:r>
            <a:endParaRPr lang="de-DE" dirty="0">
              <a:solidFill>
                <a:schemeClr val="accent1"/>
              </a:solidFill>
            </a:endParaRPr>
          </a:p>
        </p:txBody>
      </p:sp>
    </p:spTree>
    <p:extLst>
      <p:ext uri="{BB962C8B-B14F-4D97-AF65-F5344CB8AC3E}">
        <p14:creationId xmlns:p14="http://schemas.microsoft.com/office/powerpoint/2010/main" val="26780523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2627784" y="4082296"/>
            <a:ext cx="6336704" cy="1938992"/>
          </a:xfrm>
          <a:prstGeom prst="rect">
            <a:avLst/>
          </a:prstGeom>
          <a:solidFill>
            <a:srgbClr val="FFFFFF"/>
          </a:solidFill>
        </p:spPr>
        <p:txBody>
          <a:bodyPr wrap="square" lIns="180000" rtlCol="0">
            <a:spAutoFit/>
          </a:bodyPr>
          <a:lstStyle/>
          <a:p>
            <a:r>
              <a:rPr lang="de-DE" sz="2400" b="1" dirty="0" smtClean="0">
                <a:latin typeface="Calibri" panose="020F0502020204030204" pitchFamily="34" charset="0"/>
              </a:rPr>
              <a:t>Erproben Sie mehrere Aufgaben im Unterricht!</a:t>
            </a:r>
          </a:p>
          <a:p>
            <a:endParaRPr lang="de-DE" sz="2400" b="1" dirty="0" smtClean="0">
              <a:latin typeface="Calibri" panose="020F0502020204030204" pitchFamily="34" charset="0"/>
            </a:endParaRPr>
          </a:p>
          <a:p>
            <a:r>
              <a:rPr lang="de-DE" sz="2400" b="1" dirty="0" smtClean="0">
                <a:latin typeface="Calibri" panose="020F0502020204030204" pitchFamily="34" charset="0"/>
              </a:rPr>
              <a:t>Schülerprodukte sammeln und auswerten</a:t>
            </a:r>
          </a:p>
          <a:p>
            <a:endParaRPr lang="de-DE" sz="2400" b="1" dirty="0" smtClean="0">
              <a:latin typeface="Calibri" panose="020F0502020204030204" pitchFamily="34" charset="0"/>
            </a:endParaRPr>
          </a:p>
          <a:p>
            <a:r>
              <a:rPr lang="de-DE" sz="2400" b="1" dirty="0" smtClean="0">
                <a:latin typeface="Calibri" panose="020F0502020204030204" pitchFamily="34" charset="0"/>
              </a:rPr>
              <a:t>Welche Unterrichtsmethoden wählen Sie?</a:t>
            </a:r>
            <a:endParaRPr lang="de-DE" sz="2400" b="1" dirty="0">
              <a:latin typeface="Calibri" panose="020F0502020204030204" pitchFamily="34" charset="0"/>
            </a:endParaRPr>
          </a:p>
        </p:txBody>
      </p:sp>
      <p:sp>
        <p:nvSpPr>
          <p:cNvPr id="8" name="Titel 7"/>
          <p:cNvSpPr>
            <a:spLocks noGrp="1"/>
          </p:cNvSpPr>
          <p:nvPr>
            <p:ph type="title"/>
          </p:nvPr>
        </p:nvSpPr>
        <p:spPr/>
        <p:txBody>
          <a:bodyPr>
            <a:normAutofit fontScale="90000"/>
          </a:bodyPr>
          <a:lstStyle/>
          <a:p>
            <a:r>
              <a:rPr lang="de-DE" dirty="0" smtClean="0">
                <a:latin typeface="Calibri" charset="0"/>
              </a:rPr>
              <a:t>Erprobung </a:t>
            </a:r>
            <a:r>
              <a:rPr lang="de-DE" dirty="0">
                <a:latin typeface="Calibri" charset="0"/>
              </a:rPr>
              <a:t>im </a:t>
            </a:r>
            <a:r>
              <a:rPr lang="de-DE" dirty="0" smtClean="0">
                <a:latin typeface="Calibri" charset="0"/>
              </a:rPr>
              <a:t>Unterricht</a:t>
            </a:r>
            <a:endParaRPr lang="de-DE" dirty="0"/>
          </a:p>
        </p:txBody>
      </p:sp>
    </p:spTree>
    <p:extLst>
      <p:ext uri="{BB962C8B-B14F-4D97-AF65-F5344CB8AC3E}">
        <p14:creationId xmlns:p14="http://schemas.microsoft.com/office/powerpoint/2010/main" val="2975652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1124744"/>
            <a:ext cx="7488832" cy="4401205"/>
          </a:xfrm>
          <a:prstGeom prst="rect">
            <a:avLst/>
          </a:prstGeom>
          <a:noFill/>
        </p:spPr>
        <p:txBody>
          <a:bodyPr wrap="square" rtlCol="0">
            <a:spAutoFit/>
          </a:bodyPr>
          <a:lstStyle/>
          <a:p>
            <a:endParaRPr lang="de-DE" sz="2000" dirty="0">
              <a:latin typeface="Calibri" charset="0"/>
            </a:endParaRPr>
          </a:p>
          <a:p>
            <a:r>
              <a:rPr lang="de-DE" sz="2000" dirty="0" smtClean="0">
                <a:latin typeface="Calibri" charset="0"/>
              </a:rPr>
              <a:t>Skizzieren Sie mit dieser Aufgabe kurz den Verlauf Ihrer nächsten Unterrichtsstunde:</a:t>
            </a:r>
          </a:p>
          <a:p>
            <a:endParaRPr lang="de-DE" dirty="0">
              <a:latin typeface="Calibri" charset="0"/>
            </a:endParaRPr>
          </a:p>
          <a:p>
            <a:pPr marL="342900" indent="-342900">
              <a:buClr>
                <a:schemeClr val="tx2"/>
              </a:buClr>
              <a:buFont typeface="Wingdings" charset="2"/>
              <a:buChar char="§"/>
            </a:pPr>
            <a:r>
              <a:rPr lang="de-DE" sz="2000" dirty="0" smtClean="0">
                <a:latin typeface="Calibri" charset="0"/>
              </a:rPr>
              <a:t>Wie organisieren Sie Ihren Unterricht?</a:t>
            </a:r>
          </a:p>
          <a:p>
            <a:pPr marL="342900" indent="-342900">
              <a:buClr>
                <a:schemeClr val="tx2"/>
              </a:buClr>
              <a:buFont typeface="Wingdings" charset="2"/>
              <a:buChar char="§"/>
            </a:pPr>
            <a:endParaRPr lang="de-DE" sz="2000" dirty="0" smtClean="0">
              <a:latin typeface="Calibri" charset="0"/>
            </a:endParaRPr>
          </a:p>
          <a:p>
            <a:pPr marL="342900" indent="-342900">
              <a:buClr>
                <a:schemeClr val="tx2"/>
              </a:buClr>
              <a:buFont typeface="Wingdings" charset="2"/>
              <a:buChar char="§"/>
            </a:pPr>
            <a:r>
              <a:rPr lang="de-DE" sz="2000" dirty="0" smtClean="0">
                <a:latin typeface="Calibri" charset="0"/>
              </a:rPr>
              <a:t>Was besprechen Sie gemeinsam?</a:t>
            </a:r>
          </a:p>
          <a:p>
            <a:pPr marL="342900" indent="-342900">
              <a:buClr>
                <a:schemeClr val="tx2"/>
              </a:buClr>
              <a:buFont typeface="Wingdings" charset="2"/>
              <a:buChar char="§"/>
            </a:pPr>
            <a:endParaRPr lang="de-DE" sz="2000" dirty="0" smtClean="0">
              <a:latin typeface="Calibri" charset="0"/>
            </a:endParaRPr>
          </a:p>
          <a:p>
            <a:pPr marL="342900" indent="-342900">
              <a:buClr>
                <a:schemeClr val="tx2"/>
              </a:buClr>
              <a:buFont typeface="Wingdings" charset="2"/>
              <a:buChar char="§"/>
            </a:pPr>
            <a:r>
              <a:rPr lang="de-DE" sz="2000" dirty="0" smtClean="0">
                <a:latin typeface="Calibri" charset="0"/>
              </a:rPr>
              <a:t>Was lassen Sie in Einzel- bzw. Gruppenarbeit erarbeiten?</a:t>
            </a:r>
          </a:p>
          <a:p>
            <a:pPr marL="342900" indent="-342900">
              <a:buClr>
                <a:schemeClr val="tx2"/>
              </a:buClr>
              <a:buFont typeface="Wingdings" charset="2"/>
              <a:buChar char="§"/>
            </a:pPr>
            <a:endParaRPr lang="de-DE" sz="2000" dirty="0" smtClean="0">
              <a:latin typeface="Calibri" charset="0"/>
            </a:endParaRPr>
          </a:p>
          <a:p>
            <a:pPr marL="342900" indent="-342900">
              <a:buClr>
                <a:schemeClr val="tx2"/>
              </a:buClr>
              <a:buFont typeface="Wingdings" charset="2"/>
              <a:buChar char="§"/>
            </a:pPr>
            <a:r>
              <a:rPr lang="de-DE" sz="2000" dirty="0" smtClean="0">
                <a:latin typeface="Calibri" charset="0"/>
              </a:rPr>
              <a:t>Mit welchen Ergebnissen rechnen Sie?</a:t>
            </a:r>
          </a:p>
          <a:p>
            <a:endParaRPr lang="de-DE" dirty="0" smtClean="0">
              <a:latin typeface="Calibri" charset="0"/>
            </a:endParaRPr>
          </a:p>
          <a:p>
            <a:endParaRPr lang="de-DE" dirty="0">
              <a:latin typeface="Calibri" charset="0"/>
            </a:endParaRPr>
          </a:p>
        </p:txBody>
      </p:sp>
      <p:sp>
        <p:nvSpPr>
          <p:cNvPr id="3" name="Titel 2"/>
          <p:cNvSpPr>
            <a:spLocks noGrp="1"/>
          </p:cNvSpPr>
          <p:nvPr>
            <p:ph type="title"/>
          </p:nvPr>
        </p:nvSpPr>
        <p:spPr/>
        <p:txBody>
          <a:bodyPr>
            <a:normAutofit fontScale="90000"/>
          </a:bodyPr>
          <a:lstStyle/>
          <a:p>
            <a:r>
              <a:rPr lang="de-DE" dirty="0">
                <a:latin typeface="Calibri" charset="0"/>
              </a:rPr>
              <a:t>Ihr Unterricht in der nächsten Stunde </a:t>
            </a:r>
            <a:r>
              <a:rPr lang="de-DE" dirty="0" smtClean="0">
                <a:latin typeface="Calibri" charset="0"/>
              </a:rPr>
              <a:t>…</a:t>
            </a:r>
            <a:endParaRPr lang="de-DE" dirty="0"/>
          </a:p>
        </p:txBody>
      </p:sp>
    </p:spTree>
    <p:extLst>
      <p:ext uri="{BB962C8B-B14F-4D97-AF65-F5344CB8AC3E}">
        <p14:creationId xmlns:p14="http://schemas.microsoft.com/office/powerpoint/2010/main" val="678944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9713" y="965289"/>
            <a:ext cx="8892480" cy="954107"/>
          </a:xfrm>
          <a:prstGeom prst="rect">
            <a:avLst/>
          </a:prstGeom>
          <a:noFill/>
        </p:spPr>
        <p:txBody>
          <a:bodyPr wrap="square" rtlCol="0">
            <a:spAutoFit/>
          </a:bodyPr>
          <a:lstStyle/>
          <a:p>
            <a:r>
              <a:rPr lang="de-DE" sz="2800" dirty="0" smtClean="0">
                <a:latin typeface="Calibri" panose="020F0502020204030204" pitchFamily="34" charset="0"/>
              </a:rPr>
              <a:t>	</a:t>
            </a:r>
          </a:p>
          <a:p>
            <a:r>
              <a:rPr lang="de-DE" sz="2800" dirty="0" smtClean="0">
                <a:latin typeface="Calibri" panose="020F0502020204030204" pitchFamily="34" charset="0"/>
              </a:rPr>
              <a:t>	… soll strukturiert werden und organisiert sein</a:t>
            </a:r>
            <a:endParaRPr lang="de-DE" sz="2800" dirty="0">
              <a:latin typeface="Calibri" panose="020F0502020204030204" pitchFamily="34" charset="0"/>
            </a:endParaRPr>
          </a:p>
        </p:txBody>
      </p:sp>
      <p:graphicFrame>
        <p:nvGraphicFramePr>
          <p:cNvPr id="3" name="Tabelle 2"/>
          <p:cNvGraphicFramePr>
            <a:graphicFrameLocks noGrp="1"/>
          </p:cNvGraphicFramePr>
          <p:nvPr>
            <p:extLst>
              <p:ext uri="{D42A27DB-BD31-4B8C-83A1-F6EECF244321}">
                <p14:modId xmlns:p14="http://schemas.microsoft.com/office/powerpoint/2010/main" val="1843959975"/>
              </p:ext>
            </p:extLst>
          </p:nvPr>
        </p:nvGraphicFramePr>
        <p:xfrm>
          <a:off x="467544" y="2276872"/>
          <a:ext cx="7992888" cy="1854200"/>
        </p:xfrm>
        <a:graphic>
          <a:graphicData uri="http://schemas.openxmlformats.org/drawingml/2006/table">
            <a:tbl>
              <a:tblPr firstRow="1" bandRow="1">
                <a:tableStyleId>{2D5ABB26-0587-4C30-8999-92F81FD0307C}</a:tableStyleId>
              </a:tblPr>
              <a:tblGrid>
                <a:gridCol w="1512169"/>
                <a:gridCol w="3816423"/>
                <a:gridCol w="2664296"/>
              </a:tblGrid>
              <a:tr h="370840">
                <a:tc>
                  <a:txBody>
                    <a:bodyPr/>
                    <a:lstStyle/>
                    <a:p>
                      <a:r>
                        <a:rPr lang="de-DE" dirty="0" smtClean="0">
                          <a:latin typeface="Calibri" panose="020F0502020204030204" pitchFamily="34" charset="0"/>
                        </a:rPr>
                        <a:t>Wann?</a:t>
                      </a:r>
                      <a:endParaRPr lang="de-DE" dirty="0">
                        <a:latin typeface="Calibri" panose="020F0502020204030204" pitchFamily="34" charset="0"/>
                      </a:endParaRPr>
                    </a:p>
                  </a:txBody>
                  <a:tcPr/>
                </a:tc>
                <a:tc>
                  <a:txBody>
                    <a:bodyPr/>
                    <a:lstStyle/>
                    <a:p>
                      <a:r>
                        <a:rPr lang="de-DE" dirty="0" smtClean="0">
                          <a:latin typeface="Calibri" panose="020F0502020204030204" pitchFamily="34" charset="0"/>
                        </a:rPr>
                        <a:t>Alle ein bis zwei Wochen?</a:t>
                      </a:r>
                      <a:endParaRPr lang="de-DE" dirty="0">
                        <a:latin typeface="Calibri" panose="020F0502020204030204" pitchFamily="34" charset="0"/>
                      </a:endParaRPr>
                    </a:p>
                  </a:txBody>
                  <a:tcPr/>
                </a:tc>
                <a:tc>
                  <a:txBody>
                    <a:bodyPr/>
                    <a:lstStyle/>
                    <a:p>
                      <a:r>
                        <a:rPr lang="de-DE" dirty="0" smtClean="0">
                          <a:latin typeface="Calibri" panose="020F0502020204030204" pitchFamily="34" charset="0"/>
                        </a:rPr>
                        <a:t>regelmäßig</a:t>
                      </a:r>
                      <a:endParaRPr lang="de-DE" dirty="0">
                        <a:latin typeface="Calibri" panose="020F0502020204030204" pitchFamily="34" charset="0"/>
                      </a:endParaRPr>
                    </a:p>
                  </a:txBody>
                  <a:tcPr/>
                </a:tc>
              </a:tr>
              <a:tr h="370840">
                <a:tc>
                  <a:txBody>
                    <a:bodyPr/>
                    <a:lstStyle/>
                    <a:p>
                      <a:r>
                        <a:rPr lang="de-DE" dirty="0" smtClean="0">
                          <a:latin typeface="Calibri" panose="020F0502020204030204" pitchFamily="34" charset="0"/>
                        </a:rPr>
                        <a:t>Wer?</a:t>
                      </a:r>
                    </a:p>
                  </a:txBody>
                  <a:tcPr/>
                </a:tc>
                <a:tc>
                  <a:txBody>
                    <a:bodyPr/>
                    <a:lstStyle/>
                    <a:p>
                      <a:r>
                        <a:rPr lang="de-DE" dirty="0" smtClean="0">
                          <a:latin typeface="Calibri" panose="020F0502020204030204" pitchFamily="34" charset="0"/>
                        </a:rPr>
                        <a:t>Mehrere Kollegen zusammen?</a:t>
                      </a:r>
                      <a:endParaRPr lang="de-DE" dirty="0">
                        <a:latin typeface="Calibri" panose="020F0502020204030204" pitchFamily="34" charset="0"/>
                      </a:endParaRPr>
                    </a:p>
                  </a:txBody>
                  <a:tcPr/>
                </a:tc>
                <a:tc>
                  <a:txBody>
                    <a:bodyPr/>
                    <a:lstStyle/>
                    <a:p>
                      <a:r>
                        <a:rPr lang="de-DE" dirty="0" smtClean="0">
                          <a:latin typeface="Calibri" panose="020F0502020204030204" pitchFamily="34" charset="0"/>
                        </a:rPr>
                        <a:t>nicht alleine</a:t>
                      </a:r>
                      <a:endParaRPr lang="de-DE" dirty="0">
                        <a:latin typeface="Calibri" panose="020F0502020204030204" pitchFamily="34" charset="0"/>
                      </a:endParaRPr>
                    </a:p>
                  </a:txBody>
                  <a:tcPr/>
                </a:tc>
              </a:tr>
              <a:tr h="370840">
                <a:tc>
                  <a:txBody>
                    <a:bodyPr/>
                    <a:lstStyle/>
                    <a:p>
                      <a:r>
                        <a:rPr lang="de-DE" dirty="0" smtClean="0">
                          <a:latin typeface="Calibri" panose="020F0502020204030204" pitchFamily="34" charset="0"/>
                        </a:rPr>
                        <a:t>Wie?</a:t>
                      </a:r>
                      <a:endParaRPr lang="de-DE" dirty="0">
                        <a:latin typeface="Calibri" panose="020F0502020204030204" pitchFamily="34" charset="0"/>
                      </a:endParaRPr>
                    </a:p>
                  </a:txBody>
                  <a:tcPr/>
                </a:tc>
                <a:tc>
                  <a:txBody>
                    <a:bodyPr/>
                    <a:lstStyle/>
                    <a:p>
                      <a:r>
                        <a:rPr lang="de-DE" dirty="0" smtClean="0">
                          <a:latin typeface="Calibri" panose="020F0502020204030204" pitchFamily="34" charset="0"/>
                        </a:rPr>
                        <a:t>Kreativitätstechniken?</a:t>
                      </a:r>
                      <a:endParaRPr lang="de-DE" dirty="0">
                        <a:latin typeface="Calibri" panose="020F0502020204030204" pitchFamily="34" charset="0"/>
                      </a:endParaRPr>
                    </a:p>
                  </a:txBody>
                  <a:tcPr/>
                </a:tc>
                <a:tc>
                  <a:txBody>
                    <a:bodyPr/>
                    <a:lstStyle/>
                    <a:p>
                      <a:r>
                        <a:rPr lang="de-DE" dirty="0" smtClean="0">
                          <a:latin typeface="Calibri" panose="020F0502020204030204" pitchFamily="34" charset="0"/>
                        </a:rPr>
                        <a:t>Methoden</a:t>
                      </a:r>
                      <a:endParaRPr lang="de-DE" dirty="0">
                        <a:latin typeface="Calibri" panose="020F0502020204030204" pitchFamily="34" charset="0"/>
                      </a:endParaRPr>
                    </a:p>
                  </a:txBody>
                  <a:tcPr/>
                </a:tc>
              </a:tr>
              <a:tr h="370840">
                <a:tc>
                  <a:txBody>
                    <a:bodyPr/>
                    <a:lstStyle/>
                    <a:p>
                      <a:r>
                        <a:rPr lang="de-DE" dirty="0" smtClean="0">
                          <a:latin typeface="Calibri" panose="020F0502020204030204" pitchFamily="34" charset="0"/>
                        </a:rPr>
                        <a:t>Was?</a:t>
                      </a:r>
                      <a:endParaRPr lang="de-DE" dirty="0">
                        <a:latin typeface="Calibri" panose="020F0502020204030204" pitchFamily="34" charset="0"/>
                      </a:endParaRPr>
                    </a:p>
                  </a:txBody>
                  <a:tcPr/>
                </a:tc>
                <a:tc>
                  <a:txBody>
                    <a:bodyPr/>
                    <a:lstStyle/>
                    <a:p>
                      <a:r>
                        <a:rPr lang="de-DE" dirty="0" smtClean="0">
                          <a:latin typeface="Calibri" panose="020F0502020204030204" pitchFamily="34" charset="0"/>
                        </a:rPr>
                        <a:t>Aufgabensammlungen?</a:t>
                      </a:r>
                    </a:p>
                  </a:txBody>
                  <a:tcPr/>
                </a:tc>
                <a:tc>
                  <a:txBody>
                    <a:bodyPr/>
                    <a:lstStyle/>
                    <a:p>
                      <a:r>
                        <a:rPr lang="de-DE" dirty="0" smtClean="0">
                          <a:latin typeface="Calibri" panose="020F0502020204030204" pitchFamily="34" charset="0"/>
                        </a:rPr>
                        <a:t>Ergebnisorientierung</a:t>
                      </a:r>
                      <a:endParaRPr lang="de-DE" dirty="0">
                        <a:latin typeface="Calibri" panose="020F0502020204030204" pitchFamily="34" charset="0"/>
                      </a:endParaRPr>
                    </a:p>
                  </a:txBody>
                  <a:tcPr/>
                </a:tc>
              </a:tr>
              <a:tr h="370840">
                <a:tc>
                  <a:txBody>
                    <a:bodyPr/>
                    <a:lstStyle/>
                    <a:p>
                      <a:r>
                        <a:rPr lang="de-DE" dirty="0" smtClean="0">
                          <a:latin typeface="Calibri" panose="020F0502020204030204" pitchFamily="34" charset="0"/>
                        </a:rPr>
                        <a:t>Wozu?</a:t>
                      </a:r>
                      <a:endParaRPr lang="de-DE" dirty="0">
                        <a:latin typeface="Calibri" panose="020F0502020204030204" pitchFamily="34" charset="0"/>
                      </a:endParaRPr>
                    </a:p>
                  </a:txBody>
                  <a:tcPr/>
                </a:tc>
                <a:tc>
                  <a:txBody>
                    <a:bodyPr/>
                    <a:lstStyle/>
                    <a:p>
                      <a:r>
                        <a:rPr lang="de-DE" dirty="0" smtClean="0">
                          <a:latin typeface="Calibri" panose="020F0502020204030204" pitchFamily="34" charset="0"/>
                        </a:rPr>
                        <a:t>Aufbau</a:t>
                      </a:r>
                      <a:r>
                        <a:rPr lang="de-DE" baseline="0" dirty="0" smtClean="0">
                          <a:latin typeface="Calibri" panose="020F0502020204030204" pitchFamily="34" charset="0"/>
                        </a:rPr>
                        <a:t> eines erprobten Repertoires?</a:t>
                      </a:r>
                      <a:endParaRPr lang="de-DE" dirty="0">
                        <a:latin typeface="Calibri" panose="020F0502020204030204" pitchFamily="34" charset="0"/>
                      </a:endParaRPr>
                    </a:p>
                  </a:txBody>
                  <a:tcPr/>
                </a:tc>
                <a:tc>
                  <a:txBody>
                    <a:bodyPr/>
                    <a:lstStyle/>
                    <a:p>
                      <a:r>
                        <a:rPr lang="de-DE" dirty="0" smtClean="0">
                          <a:latin typeface="Calibri" panose="020F0502020204030204" pitchFamily="34" charset="0"/>
                        </a:rPr>
                        <a:t>Qualität</a:t>
                      </a:r>
                      <a:endParaRPr lang="de-DE" dirty="0">
                        <a:latin typeface="Calibri" panose="020F0502020204030204" pitchFamily="34" charset="0"/>
                      </a:endParaRPr>
                    </a:p>
                  </a:txBody>
                  <a:tcPr/>
                </a:tc>
              </a:tr>
            </a:tbl>
          </a:graphicData>
        </a:graphic>
      </p:graphicFrame>
      <p:sp>
        <p:nvSpPr>
          <p:cNvPr id="4" name="Textfeld 3"/>
          <p:cNvSpPr txBox="1"/>
          <p:nvPr/>
        </p:nvSpPr>
        <p:spPr>
          <a:xfrm>
            <a:off x="324000" y="4653136"/>
            <a:ext cx="8136904" cy="400110"/>
          </a:xfrm>
          <a:prstGeom prst="rect">
            <a:avLst/>
          </a:prstGeom>
          <a:noFill/>
        </p:spPr>
        <p:txBody>
          <a:bodyPr wrap="square" rtlCol="0">
            <a:spAutoFit/>
          </a:bodyPr>
          <a:lstStyle/>
          <a:p>
            <a:r>
              <a:rPr lang="de-DE" sz="2000" dirty="0" smtClean="0">
                <a:latin typeface="Calibri" panose="020F0502020204030204" pitchFamily="34" charset="0"/>
              </a:rPr>
              <a:t>Einen Arbeitsplan für die nächsten Wochen erarbeiten und fixieren!</a:t>
            </a:r>
            <a:endParaRPr lang="de-DE" sz="2000" dirty="0">
              <a:latin typeface="Calibri" panose="020F0502020204030204" pitchFamily="34" charset="0"/>
            </a:endParaRPr>
          </a:p>
        </p:txBody>
      </p:sp>
      <p:sp>
        <p:nvSpPr>
          <p:cNvPr id="9" name="Titel 8"/>
          <p:cNvSpPr>
            <a:spLocks noGrp="1"/>
          </p:cNvSpPr>
          <p:nvPr>
            <p:ph type="title"/>
          </p:nvPr>
        </p:nvSpPr>
        <p:spPr/>
        <p:txBody>
          <a:bodyPr>
            <a:normAutofit fontScale="90000"/>
          </a:bodyPr>
          <a:lstStyle/>
          <a:p>
            <a:r>
              <a:rPr lang="de-DE" dirty="0">
                <a:latin typeface="Calibri" charset="0"/>
              </a:rPr>
              <a:t>Das weitere Vorgehen im Kollegium </a:t>
            </a:r>
            <a:r>
              <a:rPr lang="de-DE" dirty="0" smtClean="0">
                <a:latin typeface="Calibri" charset="0"/>
              </a:rPr>
              <a:t>…</a:t>
            </a:r>
            <a:endParaRPr lang="de-DE" dirty="0"/>
          </a:p>
        </p:txBody>
      </p:sp>
    </p:spTree>
    <p:extLst>
      <p:ext uri="{BB962C8B-B14F-4D97-AF65-F5344CB8AC3E}">
        <p14:creationId xmlns:p14="http://schemas.microsoft.com/office/powerpoint/2010/main" val="247705729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971600" y="2461433"/>
            <a:ext cx="6840760" cy="830997"/>
          </a:xfrm>
          <a:prstGeom prst="rect">
            <a:avLst/>
          </a:prstGeom>
          <a:noFill/>
        </p:spPr>
        <p:txBody>
          <a:bodyPr wrap="square" rtlCol="0">
            <a:spAutoFit/>
          </a:bodyPr>
          <a:lstStyle/>
          <a:p>
            <a:pPr algn="ctr"/>
            <a:r>
              <a:rPr lang="de-DE" sz="4800" dirty="0">
                <a:latin typeface="Calibri" panose="020F0502020204030204" pitchFamily="34" charset="0"/>
              </a:rPr>
              <a:t>V</a:t>
            </a:r>
            <a:r>
              <a:rPr lang="de-DE" sz="4800" dirty="0" smtClean="0">
                <a:latin typeface="Calibri" panose="020F0502020204030204" pitchFamily="34" charset="0"/>
              </a:rPr>
              <a:t>iel Erfolg im Unterricht!</a:t>
            </a:r>
            <a:endParaRPr lang="de-DE" sz="4800" dirty="0">
              <a:latin typeface="Calibri" panose="020F0502020204030204" pitchFamily="34" charset="0"/>
            </a:endParaRPr>
          </a:p>
        </p:txBody>
      </p:sp>
      <mc:AlternateContent xmlns:mc="http://schemas.openxmlformats.org/markup-compatibility/2006" xmlns:p14="http://schemas.microsoft.com/office/powerpoint/2010/main">
        <mc:Choice Requires="p14">
          <p:contentPart p14:bwMode="auto" r:id="rId2">
            <p14:nvContentPartPr>
              <p14:cNvPr id="49" name="Freihand 48"/>
              <p14:cNvContentPartPr/>
              <p14:nvPr/>
            </p14:nvContentPartPr>
            <p14:xfrm>
              <a:off x="-1009006" y="5927983"/>
              <a:ext cx="360" cy="360"/>
            </p14:xfrm>
          </p:contentPart>
        </mc:Choice>
        <mc:Fallback xmlns="">
          <p:pic>
            <p:nvPicPr>
              <p:cNvPr id="49" name="Freihand 48"/>
              <p:cNvPicPr/>
              <p:nvPr/>
            </p:nvPicPr>
            <p:blipFill>
              <a:blip r:embed="rId5"/>
              <a:stretch>
                <a:fillRect/>
              </a:stretch>
            </p:blipFill>
            <p:spPr>
              <a:xfrm>
                <a:off x="-1020886" y="5916103"/>
                <a:ext cx="24120" cy="24120"/>
              </a:xfrm>
              <a:prstGeom prst="rect">
                <a:avLst/>
              </a:prstGeom>
            </p:spPr>
          </p:pic>
        </mc:Fallback>
      </mc:AlternateContent>
    </p:spTree>
    <p:extLst>
      <p:ext uri="{BB962C8B-B14F-4D97-AF65-F5344CB8AC3E}">
        <p14:creationId xmlns:p14="http://schemas.microsoft.com/office/powerpoint/2010/main" val="127690723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dirty="0"/>
              <a:t>Hinweise zu den </a:t>
            </a:r>
            <a:r>
              <a:rPr lang="de-DE" dirty="0" smtClean="0"/>
              <a:t>Lizenzbedingungen</a:t>
            </a:r>
            <a:endParaRPr lang="de-DE" dirty="0"/>
          </a:p>
        </p:txBody>
      </p:sp>
      <p:sp>
        <p:nvSpPr>
          <p:cNvPr id="10" name="Inhaltsplatzhalter 4"/>
          <p:cNvSpPr>
            <a:spLocks noGrp="1"/>
          </p:cNvSpPr>
          <p:nvPr>
            <p:ph idx="4294967295"/>
          </p:nvPr>
        </p:nvSpPr>
        <p:spPr>
          <a:xfrm>
            <a:off x="324000" y="835025"/>
            <a:ext cx="8428038" cy="287338"/>
          </a:xfrm>
          <a:prstGeom prst="rect">
            <a:avLst/>
          </a:prstGeom>
        </p:spPr>
        <p:txBody>
          <a:bodyPr/>
          <a:lstStyle/>
          <a:p>
            <a:pPr marL="0" indent="0">
              <a:buNone/>
            </a:pPr>
            <a:r>
              <a:rPr lang="de-DE" sz="1800" b="1" dirty="0" smtClean="0">
                <a:solidFill>
                  <a:schemeClr val="accent2"/>
                </a:solidFill>
              </a:rPr>
              <a:t>Diese Folie gehört mit zum Material und darf nicht entfernt werden.</a:t>
            </a:r>
            <a:endParaRPr lang="de-DE" sz="1800" b="1" dirty="0">
              <a:solidFill>
                <a:schemeClr val="accent2"/>
              </a:solidFill>
            </a:endParaRPr>
          </a:p>
        </p:txBody>
      </p:sp>
      <p:sp>
        <p:nvSpPr>
          <p:cNvPr id="13" name="Inhaltsplatzhalter 2"/>
          <p:cNvSpPr>
            <a:spLocks noGrp="1"/>
          </p:cNvSpPr>
          <p:nvPr>
            <p:ph idx="4294967295"/>
          </p:nvPr>
        </p:nvSpPr>
        <p:spPr>
          <a:xfrm>
            <a:off x="466725" y="1223963"/>
            <a:ext cx="8425755" cy="5445397"/>
          </a:xfrm>
        </p:spPr>
        <p:txBody>
          <a:bodyPr>
            <a:noAutofit/>
          </a:bodyPr>
          <a:lstStyle/>
          <a:p>
            <a:pPr marL="285750" indent="-285750"/>
            <a:r>
              <a:rPr lang="de-DE" sz="1800" dirty="0" smtClean="0"/>
              <a:t>Dieses Material wurde für das Deutsche Zentrum für Lehrerbildung Mathematik (DZLM) konzipiert und kann, soweit nicht anderweitig gekennzeichnet, unter der </a:t>
            </a:r>
            <a:r>
              <a:rPr lang="de-DE" sz="1800" dirty="0" smtClean="0">
                <a:solidFill>
                  <a:schemeClr val="tx2"/>
                </a:solidFill>
                <a:hlinkClick r:id="rId3"/>
              </a:rPr>
              <a:t>Creative </a:t>
            </a:r>
            <a:r>
              <a:rPr lang="de-DE" sz="1800" dirty="0">
                <a:solidFill>
                  <a:schemeClr val="tx2"/>
                </a:solidFill>
                <a:hlinkClick r:id="rId3"/>
              </a:rPr>
              <a:t>Commons Namensnennung </a:t>
            </a:r>
            <a:r>
              <a:rPr lang="de-DE" sz="1800" dirty="0" smtClean="0">
                <a:solidFill>
                  <a:schemeClr val="tx2"/>
                </a:solidFill>
                <a:hlinkClick r:id="rId3"/>
              </a:rPr>
              <a:t>– </a:t>
            </a:r>
            <a:r>
              <a:rPr lang="de-DE" sz="1800" dirty="0">
                <a:solidFill>
                  <a:schemeClr val="tx2"/>
                </a:solidFill>
                <a:hlinkClick r:id="rId3"/>
              </a:rPr>
              <a:t>Weitergabe unter gleichen Bedingungen 4.0 </a:t>
            </a:r>
            <a:r>
              <a:rPr lang="de-DE" sz="1800" dirty="0" smtClean="0">
                <a:solidFill>
                  <a:schemeClr val="tx2"/>
                </a:solidFill>
                <a:hlinkClick r:id="rId3"/>
              </a:rPr>
              <a:t>Internationale Lizenz</a:t>
            </a:r>
            <a:r>
              <a:rPr lang="de-DE" sz="1800" dirty="0">
                <a:solidFill>
                  <a:schemeClr val="tx2"/>
                </a:solidFill>
              </a:rPr>
              <a:t> </a:t>
            </a:r>
            <a:r>
              <a:rPr lang="de-DE" sz="1800" dirty="0" smtClean="0"/>
              <a:t>weiterverwendet werden.</a:t>
            </a:r>
          </a:p>
          <a:p>
            <a:pPr marL="285750" indent="-285750">
              <a:spcBef>
                <a:spcPts val="0"/>
              </a:spcBef>
              <a:spcAft>
                <a:spcPts val="0"/>
              </a:spcAft>
            </a:pPr>
            <a:r>
              <a:rPr lang="de-DE" sz="1800" dirty="0"/>
              <a:t>An der Erstellung des Materials haben die folgenden Personen mitgewirkt:</a:t>
            </a:r>
            <a:br>
              <a:rPr lang="de-DE" sz="1800" dirty="0"/>
            </a:br>
            <a:r>
              <a:rPr lang="de-DE" sz="1800" dirty="0"/>
              <a:t>Prof. Dr. Lars Holzäpfel und Prof. Dr. Timo </a:t>
            </a:r>
            <a:r>
              <a:rPr lang="de-DE" sz="1800" dirty="0" err="1"/>
              <a:t>Leuders</a:t>
            </a:r>
            <a:r>
              <a:rPr lang="de-DE" sz="1800" dirty="0"/>
              <a:t> | PH </a:t>
            </a:r>
            <a:r>
              <a:rPr lang="de-DE" sz="1800" dirty="0" smtClean="0"/>
              <a:t>Freiburg</a:t>
            </a:r>
          </a:p>
          <a:p>
            <a:pPr marL="0" indent="0">
              <a:spcBef>
                <a:spcPts val="0"/>
              </a:spcBef>
              <a:spcAft>
                <a:spcPts val="0"/>
              </a:spcAft>
              <a:buNone/>
            </a:pPr>
            <a:endParaRPr lang="de-DE" sz="1800" dirty="0"/>
          </a:p>
          <a:p>
            <a:pPr marL="285750" indent="-285750">
              <a:spcBef>
                <a:spcPts val="0"/>
              </a:spcBef>
              <a:spcAft>
                <a:spcPts val="0"/>
              </a:spcAft>
            </a:pPr>
            <a:r>
              <a:rPr lang="de-DE" sz="1800" dirty="0"/>
              <a:t>Dieses Material basiert auf folgenden Werken:</a:t>
            </a:r>
          </a:p>
          <a:p>
            <a:pPr marL="0" indent="0">
              <a:spcBef>
                <a:spcPts val="0"/>
              </a:spcBef>
              <a:spcAft>
                <a:spcPts val="0"/>
              </a:spcAft>
              <a:buNone/>
            </a:pPr>
            <a:r>
              <a:rPr lang="de-DE" sz="1800" dirty="0" smtClean="0"/>
              <a:t>	</a:t>
            </a:r>
            <a:r>
              <a:rPr lang="de-DE" sz="1800" dirty="0" err="1" smtClean="0"/>
              <a:t>Leuders</a:t>
            </a:r>
            <a:r>
              <a:rPr lang="de-DE" sz="1800" dirty="0"/>
              <a:t>, T.; </a:t>
            </a:r>
            <a:r>
              <a:rPr lang="de-DE" sz="1800" dirty="0" err="1"/>
              <a:t>Hefendehl-Hebeker</a:t>
            </a:r>
            <a:r>
              <a:rPr lang="de-DE" sz="1800" dirty="0"/>
              <a:t>, L. &amp; Weigand, H.-G. (Eds.), Mathemagische </a:t>
            </a:r>
            <a:r>
              <a:rPr lang="de-DE" sz="1800" dirty="0" smtClean="0"/>
              <a:t>	Momente</a:t>
            </a:r>
            <a:r>
              <a:rPr lang="de-DE" sz="1800" dirty="0"/>
              <a:t>. Berlin: Cornelsen.</a:t>
            </a:r>
          </a:p>
          <a:p>
            <a:pPr marL="0" indent="0">
              <a:spcBef>
                <a:spcPts val="0"/>
              </a:spcBef>
              <a:spcAft>
                <a:spcPts val="0"/>
              </a:spcAft>
              <a:buNone/>
            </a:pPr>
            <a:r>
              <a:rPr lang="de-DE" sz="1800" dirty="0" smtClean="0"/>
              <a:t>	Winter</a:t>
            </a:r>
            <a:r>
              <a:rPr lang="de-DE" sz="1800" dirty="0"/>
              <a:t>, H. (1994): Mathematik entdecken </a:t>
            </a:r>
            <a:r>
              <a:rPr lang="de-DE" sz="1800" dirty="0" smtClean="0"/>
              <a:t>– </a:t>
            </a:r>
            <a:r>
              <a:rPr lang="de-DE" sz="1800" dirty="0"/>
              <a:t>Neue Ansätze für den Unterricht </a:t>
            </a:r>
            <a:r>
              <a:rPr lang="de-DE" sz="1800" dirty="0" smtClean="0"/>
              <a:t>	in der </a:t>
            </a:r>
            <a:r>
              <a:rPr lang="de-DE" sz="1800" dirty="0"/>
              <a:t>Grundschule (4. Aufl.). Frankfurt am Main: Scriptor.</a:t>
            </a:r>
          </a:p>
          <a:p>
            <a:pPr marL="0" indent="0">
              <a:spcBef>
                <a:spcPts val="0"/>
              </a:spcBef>
              <a:spcAft>
                <a:spcPts val="0"/>
              </a:spcAft>
              <a:buNone/>
            </a:pPr>
            <a:r>
              <a:rPr lang="de-DE" sz="1800" dirty="0" smtClean="0"/>
              <a:t>	Wittmann</a:t>
            </a:r>
            <a:r>
              <a:rPr lang="de-DE" sz="1800" dirty="0"/>
              <a:t>, E. C. &amp; Müller, G. N. (1990/1992): Handbuch produktiver </a:t>
            </a:r>
            <a:r>
              <a:rPr lang="de-DE" sz="1800" dirty="0" smtClean="0"/>
              <a:t>	Rechenübungen</a:t>
            </a:r>
            <a:r>
              <a:rPr lang="de-DE" sz="1800" dirty="0"/>
              <a:t>, Band 1 &amp; 2, Stuttgart: Klett.</a:t>
            </a:r>
          </a:p>
          <a:p>
            <a:pPr marL="0" indent="0">
              <a:buNone/>
            </a:pPr>
            <a:endParaRPr lang="de-DE" sz="1600" dirty="0" smtClean="0"/>
          </a:p>
          <a:p>
            <a:pPr marL="0" indent="0">
              <a:buNone/>
            </a:pPr>
            <a:r>
              <a:rPr lang="de-DE" sz="1800" dirty="0" smtClean="0"/>
              <a:t>Bildnachweise und Zitatquellen finden Sie auf den jeweiligen Folien bzw. Zusatzmaterialien. </a:t>
            </a:r>
          </a:p>
          <a:p>
            <a:pPr marL="0" indent="0">
              <a:buNone/>
            </a:pPr>
            <a:r>
              <a:rPr lang="de-DE" sz="1800" dirty="0" smtClean="0"/>
              <a:t>Weitere Hinweise und Informationen zum DZLM finden Sie unter </a:t>
            </a:r>
            <a:r>
              <a:rPr lang="de-DE" sz="1800" dirty="0" smtClean="0">
                <a:hlinkClick r:id="rId4"/>
              </a:rPr>
              <a:t>dzlm.de</a:t>
            </a:r>
            <a:r>
              <a:rPr lang="de-DE" sz="1800" dirty="0" smtClean="0"/>
              <a:t>.</a:t>
            </a:r>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800" b="1" i="0" u="none" strike="noStrike" kern="0" cap="none" spc="0" normalizeH="0" baseline="0" noProof="0" dirty="0">
              <a:ln>
                <a:noFill/>
              </a:ln>
              <a:solidFill>
                <a:srgbClr val="327A86"/>
              </a:solidFill>
              <a:effectLst/>
              <a:uLnTx/>
              <a:uFillTx/>
              <a:latin typeface="Calibri"/>
              <a:ea typeface="ＭＳ Ｐゴシック"/>
              <a:cs typeface="Calibri"/>
            </a:endParaRPr>
          </a:p>
        </p:txBody>
      </p:sp>
      <p:pic>
        <p:nvPicPr>
          <p:cNvPr id="7" name="Grafik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68344" y="476672"/>
            <a:ext cx="1224136" cy="441491"/>
          </a:xfrm>
          <a:prstGeom prst="rect">
            <a:avLst/>
          </a:prstGeom>
        </p:spPr>
      </p:pic>
    </p:spTree>
    <p:extLst>
      <p:ext uri="{BB962C8B-B14F-4D97-AF65-F5344CB8AC3E}">
        <p14:creationId xmlns:p14="http://schemas.microsoft.com/office/powerpoint/2010/main" val="5931338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16"/>
          <p:cNvSpPr>
            <a:spLocks noChangeArrowheads="1"/>
          </p:cNvSpPr>
          <p:nvPr/>
        </p:nvSpPr>
        <p:spPr bwMode="auto">
          <a:xfrm>
            <a:off x="62485" y="4293096"/>
            <a:ext cx="2483768" cy="1080119"/>
          </a:xfrm>
          <a:prstGeom prst="wedgeEllipseCallout">
            <a:avLst>
              <a:gd name="adj1" fmla="val 6419"/>
              <a:gd name="adj2" fmla="val -88091"/>
            </a:avLst>
          </a:prstGeom>
          <a:solidFill>
            <a:schemeClr val="tx2">
              <a:lumMod val="75000"/>
            </a:schemeClr>
          </a:solidFill>
          <a:ln>
            <a:headEnd/>
            <a:tailEnd/>
          </a:ln>
        </p:spPr>
        <p:style>
          <a:lnRef idx="3">
            <a:schemeClr val="lt1"/>
          </a:lnRef>
          <a:fillRef idx="1">
            <a:schemeClr val="accent5"/>
          </a:fillRef>
          <a:effectRef idx="1">
            <a:schemeClr val="accent5"/>
          </a:effectRef>
          <a:fontRef idx="minor">
            <a:schemeClr val="lt1"/>
          </a:fontRef>
        </p:style>
        <p:txBody>
          <a:bodyPr/>
          <a:lstStyle/>
          <a:p>
            <a:pPr algn="ctr"/>
            <a:r>
              <a:rPr lang="de-DE" sz="1600" dirty="0">
                <a:latin typeface="Verdana" pitchFamily="34" charset="0"/>
              </a:rPr>
              <a:t>Mathe ist doof! Ich </a:t>
            </a:r>
            <a:r>
              <a:rPr lang="de-DE" sz="1600" dirty="0">
                <a:latin typeface="Calibri" panose="020F0502020204030204" pitchFamily="34" charset="0"/>
              </a:rPr>
              <a:t>hab</a:t>
            </a:r>
            <a:r>
              <a:rPr lang="de-DE" sz="1600" dirty="0">
                <a:latin typeface="Verdana" pitchFamily="34" charset="0"/>
              </a:rPr>
              <a:t> </a:t>
            </a:r>
            <a:r>
              <a:rPr lang="de-DE" sz="1600" dirty="0" smtClean="0">
                <a:latin typeface="Verdana" pitchFamily="34" charset="0"/>
              </a:rPr>
              <a:t>keinen </a:t>
            </a:r>
            <a:r>
              <a:rPr lang="de-DE" sz="1600" dirty="0">
                <a:latin typeface="Verdana" pitchFamily="34" charset="0"/>
              </a:rPr>
              <a:t>Bock!</a:t>
            </a:r>
          </a:p>
        </p:txBody>
      </p:sp>
      <p:sp>
        <p:nvSpPr>
          <p:cNvPr id="11" name="AutoShape 16"/>
          <p:cNvSpPr>
            <a:spLocks noChangeArrowheads="1"/>
          </p:cNvSpPr>
          <p:nvPr/>
        </p:nvSpPr>
        <p:spPr bwMode="auto">
          <a:xfrm>
            <a:off x="1187624" y="1412776"/>
            <a:ext cx="2160588" cy="1079500"/>
          </a:xfrm>
          <a:prstGeom prst="wedgeEllipseCallout">
            <a:avLst>
              <a:gd name="adj1" fmla="val 51712"/>
              <a:gd name="adj2" fmla="val 80436"/>
            </a:avLst>
          </a:prstGeom>
          <a:solidFill>
            <a:schemeClr val="tx2">
              <a:lumMod val="75000"/>
            </a:schemeClr>
          </a:solidFill>
          <a:ln>
            <a:headEnd/>
            <a:tailEnd/>
          </a:ln>
        </p:spPr>
        <p:style>
          <a:lnRef idx="3">
            <a:schemeClr val="lt1"/>
          </a:lnRef>
          <a:fillRef idx="1">
            <a:schemeClr val="accent5"/>
          </a:fillRef>
          <a:effectRef idx="1">
            <a:schemeClr val="accent5"/>
          </a:effectRef>
          <a:fontRef idx="minor">
            <a:schemeClr val="lt1"/>
          </a:fontRef>
        </p:style>
        <p:txBody>
          <a:bodyPr/>
          <a:lstStyle/>
          <a:p>
            <a:pPr algn="ctr"/>
            <a:r>
              <a:rPr lang="de-DE" sz="1800" dirty="0">
                <a:latin typeface="Calibri" panose="020F0502020204030204" pitchFamily="34" charset="0"/>
              </a:rPr>
              <a:t>Oh je, das kapier‘ ich nie!</a:t>
            </a:r>
          </a:p>
        </p:txBody>
      </p:sp>
      <p:sp>
        <p:nvSpPr>
          <p:cNvPr id="12" name="AutoShape 17"/>
          <p:cNvSpPr>
            <a:spLocks noChangeArrowheads="1"/>
          </p:cNvSpPr>
          <p:nvPr/>
        </p:nvSpPr>
        <p:spPr bwMode="auto">
          <a:xfrm>
            <a:off x="3779912" y="3501008"/>
            <a:ext cx="3672458" cy="1296144"/>
          </a:xfrm>
          <a:prstGeom prst="wedgeEllipseCallout">
            <a:avLst>
              <a:gd name="adj1" fmla="val 28465"/>
              <a:gd name="adj2" fmla="val -153303"/>
            </a:avLst>
          </a:prstGeom>
          <a:solidFill>
            <a:schemeClr val="tx2">
              <a:lumMod val="75000"/>
            </a:schemeClr>
          </a:solidFill>
          <a:ln>
            <a:headEnd/>
            <a:tailEnd/>
          </a:ln>
        </p:spPr>
        <p:style>
          <a:lnRef idx="3">
            <a:schemeClr val="lt1"/>
          </a:lnRef>
          <a:fillRef idx="1">
            <a:schemeClr val="accent5"/>
          </a:fillRef>
          <a:effectRef idx="1">
            <a:schemeClr val="accent5"/>
          </a:effectRef>
          <a:fontRef idx="minor">
            <a:schemeClr val="lt1"/>
          </a:fontRef>
        </p:style>
        <p:txBody>
          <a:bodyPr/>
          <a:lstStyle/>
          <a:p>
            <a:pPr algn="ctr"/>
            <a:r>
              <a:rPr lang="de-DE" sz="1800" dirty="0">
                <a:latin typeface="Calibri" panose="020F0502020204030204" pitchFamily="34" charset="0"/>
              </a:rPr>
              <a:t>Wie langweilig … wann kommt endlich was Neues?!</a:t>
            </a:r>
          </a:p>
        </p:txBody>
      </p:sp>
      <p:sp>
        <p:nvSpPr>
          <p:cNvPr id="13" name="Textfeld 12"/>
          <p:cNvSpPr txBox="1"/>
          <p:nvPr/>
        </p:nvSpPr>
        <p:spPr>
          <a:xfrm>
            <a:off x="611560" y="5919663"/>
            <a:ext cx="5616624" cy="461665"/>
          </a:xfrm>
          <a:prstGeom prst="rect">
            <a:avLst/>
          </a:prstGeom>
          <a:noFill/>
        </p:spPr>
        <p:txBody>
          <a:bodyPr wrap="square" rtlCol="0">
            <a:spAutoFit/>
          </a:bodyPr>
          <a:lstStyle/>
          <a:p>
            <a:r>
              <a:rPr lang="de-DE" sz="2400" b="1" dirty="0" smtClean="0">
                <a:ln w="10541" cmpd="sng">
                  <a:solidFill>
                    <a:schemeClr val="accent1">
                      <a:shade val="88000"/>
                      <a:satMod val="110000"/>
                    </a:schemeClr>
                  </a:solidFill>
                  <a:prstDash val="solid"/>
                </a:ln>
                <a:latin typeface="Calibri" panose="020F0502020204030204" pitchFamily="34" charset="0"/>
              </a:rPr>
              <a:t>Wir suchen geeignete Aufgaben!</a:t>
            </a:r>
            <a:endParaRPr lang="de-DE" sz="2400" b="1" dirty="0">
              <a:ln w="10541" cmpd="sng">
                <a:solidFill>
                  <a:schemeClr val="accent1">
                    <a:shade val="88000"/>
                    <a:satMod val="110000"/>
                  </a:schemeClr>
                </a:solidFill>
                <a:prstDash val="solid"/>
              </a:ln>
              <a:latin typeface="Calibri" panose="020F0502020204030204" pitchFamily="34" charset="0"/>
            </a:endParaRPr>
          </a:p>
        </p:txBody>
      </p:sp>
      <p:sp>
        <p:nvSpPr>
          <p:cNvPr id="14" name="Ovale Legende 13"/>
          <p:cNvSpPr/>
          <p:nvPr/>
        </p:nvSpPr>
        <p:spPr bwMode="auto">
          <a:xfrm>
            <a:off x="2051720" y="3501008"/>
            <a:ext cx="1656184" cy="1728192"/>
          </a:xfrm>
          <a:prstGeom prst="wedgeEllipseCallout">
            <a:avLst/>
          </a:prstGeom>
          <a:noFill/>
          <a:ln w="9525">
            <a:noFill/>
            <a:miter lim="800000"/>
            <a:headEnd/>
            <a:tailEnd/>
          </a:ln>
        </p:spPr>
        <p:txBody>
          <a:bodyPr wrap="none" rtlCol="0" anchor="ctr">
            <a:spAutoFit/>
          </a:bodyPr>
          <a:lstStyle/>
          <a:p>
            <a:pPr algn="ctr"/>
            <a:endParaRPr lang="de-DE" sz="1400" b="1" dirty="0" smtClean="0">
              <a:solidFill>
                <a:schemeClr val="bg1"/>
              </a:solidFill>
              <a:latin typeface="Calibri" pitchFamily="34" charset="0"/>
            </a:endParaRPr>
          </a:p>
        </p:txBody>
      </p:sp>
      <p:sp>
        <p:nvSpPr>
          <p:cNvPr id="3" name="Titel 2"/>
          <p:cNvSpPr>
            <a:spLocks noGrp="1"/>
          </p:cNvSpPr>
          <p:nvPr>
            <p:ph type="title"/>
          </p:nvPr>
        </p:nvSpPr>
        <p:spPr/>
        <p:txBody>
          <a:bodyPr>
            <a:normAutofit fontScale="90000"/>
          </a:bodyPr>
          <a:lstStyle/>
          <a:p>
            <a:r>
              <a:rPr lang="de-DE" dirty="0">
                <a:latin typeface="Calibri" charset="0"/>
                <a:ea typeface="Calibri" charset="0"/>
                <a:cs typeface="Calibri" charset="0"/>
              </a:rPr>
              <a:t>Ein Blick ins Klassenzimmer </a:t>
            </a:r>
            <a:r>
              <a:rPr lang="de-DE" dirty="0" smtClean="0">
                <a:latin typeface="Calibri" charset="0"/>
                <a:ea typeface="Calibri" charset="0"/>
                <a:cs typeface="Calibri" charset="0"/>
              </a:rPr>
              <a:t>…</a:t>
            </a:r>
            <a:endParaRPr lang="de-DE" dirty="0">
              <a:latin typeface="Calibri" charset="0"/>
              <a:ea typeface="Calibri" charset="0"/>
              <a:cs typeface="Calibri" charset="0"/>
            </a:endParaRPr>
          </a:p>
        </p:txBody>
      </p:sp>
    </p:spTree>
    <p:extLst>
      <p:ext uri="{BB962C8B-B14F-4D97-AF65-F5344CB8AC3E}">
        <p14:creationId xmlns:p14="http://schemas.microsoft.com/office/powerpoint/2010/main" val="3450115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pPr marL="0" indent="0">
              <a:buNone/>
            </a:pPr>
            <a:r>
              <a:rPr lang="de-DE" b="1" dirty="0" smtClean="0"/>
              <a:t>DUDEN</a:t>
            </a:r>
            <a:endParaRPr lang="de-DE" b="1" dirty="0"/>
          </a:p>
          <a:p>
            <a:pPr marL="342900">
              <a:buFont typeface="+mj-lt"/>
              <a:buAutoNum type="arabicPeriod"/>
            </a:pPr>
            <a:r>
              <a:rPr lang="de-DE" dirty="0"/>
              <a:t>(in einem bestimmten Tätigkeitsbereich) sich für eine spezielle Aufgabe, Funktion intensiv ausbilden </a:t>
            </a:r>
          </a:p>
          <a:p>
            <a:pPr marL="342900">
              <a:buFont typeface="+mj-lt"/>
              <a:buAutoNum type="arabicPeriod"/>
            </a:pPr>
            <a:r>
              <a:rPr lang="de-DE" dirty="0"/>
              <a:t>etwas sehr oft [nach gewissen Regeln] wiederholen, um es dadurch zu lernen </a:t>
            </a:r>
          </a:p>
          <a:p>
            <a:pPr marL="342900">
              <a:buFont typeface="+mj-lt"/>
              <a:buAutoNum type="arabicPeriod"/>
            </a:pPr>
            <a:r>
              <a:rPr lang="de-DE" dirty="0" smtClean="0"/>
              <a:t>durch systematische Tätigkeit eine Fähigkeit erwerben, zu voller Entfaltung bringen, besonders leistungsfähig machen </a:t>
            </a:r>
          </a:p>
          <a:p>
            <a:pPr marL="342900">
              <a:buFont typeface="+mj-lt"/>
              <a:buAutoNum type="arabicPeriod"/>
            </a:pPr>
            <a:r>
              <a:rPr lang="de-DE" dirty="0" smtClean="0"/>
              <a:t>möglichst </a:t>
            </a:r>
            <a:r>
              <a:rPr lang="de-DE" dirty="0"/>
              <a:t>große Geschicklichkeit in etwas zu erwerben, sich in etwas geschickt zu machen, zu vervollkommnen suchen </a:t>
            </a:r>
          </a:p>
          <a:p>
            <a:pPr marL="0" indent="0" algn="r">
              <a:buNone/>
            </a:pPr>
            <a:endParaRPr lang="de-DE" sz="1600" dirty="0" smtClean="0"/>
          </a:p>
          <a:p>
            <a:pPr marL="0" indent="0" algn="r">
              <a:buNone/>
            </a:pPr>
            <a:r>
              <a:rPr lang="de-DE" sz="1600" dirty="0" smtClean="0"/>
              <a:t>http</a:t>
            </a:r>
            <a:r>
              <a:rPr lang="de-DE" sz="1600" dirty="0"/>
              <a:t>://</a:t>
            </a:r>
            <a:r>
              <a:rPr lang="de-DE" sz="1600" dirty="0" smtClean="0"/>
              <a:t>www.duden.de/rechtschreibung/ueben_wiederholen_lernen_aneignen</a:t>
            </a:r>
            <a:endParaRPr lang="de-DE" sz="1600" dirty="0"/>
          </a:p>
        </p:txBody>
      </p:sp>
      <p:sp>
        <p:nvSpPr>
          <p:cNvPr id="2" name="Titel 1"/>
          <p:cNvSpPr>
            <a:spLocks noGrp="1"/>
          </p:cNvSpPr>
          <p:nvPr>
            <p:ph type="title"/>
          </p:nvPr>
        </p:nvSpPr>
        <p:spPr/>
        <p:txBody>
          <a:bodyPr>
            <a:normAutofit fontScale="90000"/>
          </a:bodyPr>
          <a:lstStyle/>
          <a:p>
            <a:r>
              <a:rPr lang="de-DE" dirty="0" smtClean="0">
                <a:latin typeface="Calibri" charset="0"/>
                <a:ea typeface="Calibri" charset="0"/>
                <a:cs typeface="Calibri" charset="0"/>
              </a:rPr>
              <a:t>Was </a:t>
            </a:r>
            <a:r>
              <a:rPr lang="de-DE" dirty="0">
                <a:latin typeface="Calibri" charset="0"/>
                <a:ea typeface="Calibri" charset="0"/>
                <a:cs typeface="Calibri" charset="0"/>
              </a:rPr>
              <a:t>versteht man eigentlich unter </a:t>
            </a:r>
            <a:r>
              <a:rPr lang="de-DE" dirty="0" smtClean="0">
                <a:latin typeface="Calibri" charset="0"/>
                <a:ea typeface="Calibri" charset="0"/>
                <a:cs typeface="Calibri" charset="0"/>
              </a:rPr>
              <a:t>„Üben“?</a:t>
            </a:r>
            <a:endParaRPr lang="de-DE" dirty="0">
              <a:latin typeface="Calibri" charset="0"/>
              <a:ea typeface="Calibri" charset="0"/>
              <a:cs typeface="Calibri" charset="0"/>
            </a:endParaRPr>
          </a:p>
        </p:txBody>
      </p:sp>
    </p:spTree>
    <p:extLst>
      <p:ext uri="{BB962C8B-B14F-4D97-AF65-F5344CB8AC3E}">
        <p14:creationId xmlns:p14="http://schemas.microsoft.com/office/powerpoint/2010/main" val="3805724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pPr marL="0" indent="0">
              <a:buNone/>
            </a:pPr>
            <a:r>
              <a:rPr lang="de-DE" b="1" dirty="0" smtClean="0"/>
              <a:t>Wikipedia</a:t>
            </a:r>
            <a:endParaRPr lang="de-DE" sz="1800" b="1" dirty="0"/>
          </a:p>
          <a:p>
            <a:pPr marL="0" indent="0">
              <a:lnSpc>
                <a:spcPct val="120000"/>
              </a:lnSpc>
              <a:buNone/>
            </a:pPr>
            <a:r>
              <a:rPr lang="de-DE" dirty="0" smtClean="0"/>
              <a:t>„Als </a:t>
            </a:r>
            <a:r>
              <a:rPr lang="de-DE" b="1" dirty="0"/>
              <a:t>Übung</a:t>
            </a:r>
            <a:r>
              <a:rPr lang="de-DE" dirty="0"/>
              <a:t> bezeichnet man den Vorgang, bei dem erworbene, aber noch unsichere erste Lernstrukturen durch mehrfache Wiederholungen stabilisiert werden sollen. Übung bildet damit die zweite Phase in der Lernprozessfolge: lernen </a:t>
            </a:r>
            <a:r>
              <a:rPr lang="de-DE" dirty="0" smtClean="0"/>
              <a:t>– </a:t>
            </a:r>
            <a:r>
              <a:rPr lang="de-DE" dirty="0"/>
              <a:t>üben </a:t>
            </a:r>
            <a:r>
              <a:rPr lang="de-DE" dirty="0" smtClean="0"/>
              <a:t>– </a:t>
            </a:r>
            <a:r>
              <a:rPr lang="de-DE" dirty="0"/>
              <a:t>trainieren. Durch Üben kann das Erlernte also weiter perfektioniert oder vor dem Verlernen bewahrt werden. Eine Übung ist auch eine, im Gegensatz zur Prüfung meist wertungsfreie, Methode zur Beurteilung einer Leistung nach einem Lernprozess</a:t>
            </a:r>
            <a:r>
              <a:rPr lang="de-DE" dirty="0" smtClean="0"/>
              <a:t>.</a:t>
            </a:r>
            <a:endParaRPr lang="de-DE" dirty="0"/>
          </a:p>
          <a:p>
            <a:pPr marL="0" indent="0">
              <a:lnSpc>
                <a:spcPct val="120000"/>
              </a:lnSpc>
              <a:buNone/>
            </a:pPr>
            <a:r>
              <a:rPr lang="de-DE" dirty="0"/>
              <a:t>Oft ausgeführte Übungen sind der Schlüssel, um eine außergewöhnliche Fertigkeit oder sogar Meisterschaft zu erlangen.</a:t>
            </a:r>
          </a:p>
          <a:p>
            <a:pPr marL="0" indent="0">
              <a:lnSpc>
                <a:spcPct val="120000"/>
              </a:lnSpc>
              <a:buNone/>
            </a:pPr>
            <a:r>
              <a:rPr lang="de-DE" dirty="0"/>
              <a:t>Durch Üben werden Gedächtnisinhalte gefestigt, zum Beispiel gespeichertes Wissen als auch motorische Abläufe</a:t>
            </a:r>
            <a:r>
              <a:rPr lang="de-DE" dirty="0" smtClean="0"/>
              <a:t>.“ </a:t>
            </a:r>
            <a:endParaRPr lang="de-DE" dirty="0"/>
          </a:p>
          <a:p>
            <a:pPr marL="0" indent="0">
              <a:buNone/>
            </a:pPr>
            <a:endParaRPr lang="de-DE" dirty="0"/>
          </a:p>
          <a:p>
            <a:endParaRPr lang="de-DE" sz="2400" dirty="0"/>
          </a:p>
        </p:txBody>
      </p:sp>
      <p:sp>
        <p:nvSpPr>
          <p:cNvPr id="2" name="Titel 1"/>
          <p:cNvSpPr>
            <a:spLocks noGrp="1"/>
          </p:cNvSpPr>
          <p:nvPr>
            <p:ph type="title"/>
          </p:nvPr>
        </p:nvSpPr>
        <p:spPr/>
        <p:txBody>
          <a:bodyPr>
            <a:normAutofit fontScale="90000"/>
          </a:bodyPr>
          <a:lstStyle/>
          <a:p>
            <a:r>
              <a:rPr lang="de-DE" dirty="0" smtClean="0">
                <a:latin typeface="Calibri" charset="0"/>
                <a:ea typeface="Calibri" charset="0"/>
                <a:cs typeface="Calibri" charset="0"/>
              </a:rPr>
              <a:t>Was </a:t>
            </a:r>
            <a:r>
              <a:rPr lang="de-DE" dirty="0">
                <a:latin typeface="Calibri" charset="0"/>
                <a:ea typeface="Calibri" charset="0"/>
                <a:cs typeface="Calibri" charset="0"/>
              </a:rPr>
              <a:t>versteht man eigentlich unter Üben?</a:t>
            </a:r>
          </a:p>
        </p:txBody>
      </p:sp>
    </p:spTree>
    <p:extLst>
      <p:ext uri="{BB962C8B-B14F-4D97-AF65-F5344CB8AC3E}">
        <p14:creationId xmlns:p14="http://schemas.microsoft.com/office/powerpoint/2010/main" val="13749054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Folien_DZLM_122016">
  <a:themeElements>
    <a:clrScheme name="Benutzerdefiniert 4">
      <a:dk1>
        <a:srgbClr val="000000"/>
      </a:dk1>
      <a:lt1>
        <a:srgbClr val="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6"/>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2.xml><?xml version="1.0" encoding="utf-8"?>
<a:theme xmlns:a="http://schemas.openxmlformats.org/drawingml/2006/main" name="FortbildnerFolien">
  <a:themeElements>
    <a:clrScheme name="Benutzerdefiniert ">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5894</Words>
  <Application>Microsoft Macintosh PowerPoint</Application>
  <PresentationFormat>Bildschirmpräsentation (4:3)</PresentationFormat>
  <Paragraphs>700</Paragraphs>
  <Slides>65</Slides>
  <Notes>62</Notes>
  <HiddenSlides>5</HiddenSlides>
  <MMClips>0</MMClips>
  <ScaleCrop>false</ScaleCrop>
  <HeadingPairs>
    <vt:vector size="8" baseType="variant">
      <vt:variant>
        <vt:lpstr>Verwendete Schriftarten</vt:lpstr>
      </vt:variant>
      <vt:variant>
        <vt:i4>8</vt:i4>
      </vt:variant>
      <vt:variant>
        <vt:lpstr>Design</vt:lpstr>
      </vt:variant>
      <vt:variant>
        <vt:i4>2</vt:i4>
      </vt:variant>
      <vt:variant>
        <vt:lpstr>Eingebettete OLE-Server</vt:lpstr>
      </vt:variant>
      <vt:variant>
        <vt:i4>1</vt:i4>
      </vt:variant>
      <vt:variant>
        <vt:lpstr>Folientitel</vt:lpstr>
      </vt:variant>
      <vt:variant>
        <vt:i4>65</vt:i4>
      </vt:variant>
    </vt:vector>
  </HeadingPairs>
  <TitlesOfParts>
    <vt:vector size="76" baseType="lpstr">
      <vt:lpstr>Calibri</vt:lpstr>
      <vt:lpstr>Calibri Normal</vt:lpstr>
      <vt:lpstr>Cambria Math</vt:lpstr>
      <vt:lpstr>ＭＳ Ｐゴシック</vt:lpstr>
      <vt:lpstr>Times New Roman</vt:lpstr>
      <vt:lpstr>Verdana</vt:lpstr>
      <vt:lpstr>Wingdings</vt:lpstr>
      <vt:lpstr>Arial</vt:lpstr>
      <vt:lpstr>Folien_DZLM_122016</vt:lpstr>
      <vt:lpstr>FortbildnerFolien</vt:lpstr>
      <vt:lpstr>Image</vt:lpstr>
      <vt:lpstr>Produktives Üben  mit produktiven Aufgaben Baustein 1 – Einführung</vt:lpstr>
      <vt:lpstr>Vorschlag für Zeitstruktur (vgl. Steckbrief)</vt:lpstr>
      <vt:lpstr>Fortbildung in zwei Teilen</vt:lpstr>
      <vt:lpstr>Fortbildung in zwei Teilen</vt:lpstr>
      <vt:lpstr>Was ich mir für heute vorgenommen habe</vt:lpstr>
      <vt:lpstr>Gliederung</vt:lpstr>
      <vt:lpstr>Ein Blick ins Klassenzimmer …</vt:lpstr>
      <vt:lpstr>Was versteht man eigentlich unter „Üben“?</vt:lpstr>
      <vt:lpstr>Was versteht man eigentlich unter Üben?</vt:lpstr>
      <vt:lpstr>Was versteht man eigentlich unter Üben?</vt:lpstr>
      <vt:lpstr>PowerPoint-Präsentation</vt:lpstr>
      <vt:lpstr>Bunte Hunde</vt:lpstr>
      <vt:lpstr>Auch Dominospiele können „Bunte Hunde“ sein</vt:lpstr>
      <vt:lpstr>PowerPoint-Präsentation</vt:lpstr>
      <vt:lpstr>Ergebnisse „IRI-Aufgabe“</vt:lpstr>
      <vt:lpstr>Reflexion des Bearbeitungsprozesses</vt:lpstr>
      <vt:lpstr>Reflexion der Aufgabe</vt:lpstr>
      <vt:lpstr>PowerPoint-Präsentation</vt:lpstr>
      <vt:lpstr>Und nun?</vt:lpstr>
      <vt:lpstr>Gliederung</vt:lpstr>
      <vt:lpstr>Beispiele für produktive Aufgaben</vt:lpstr>
      <vt:lpstr>Aufgaben finden</vt:lpstr>
      <vt:lpstr>PowerPoint-Präsentation</vt:lpstr>
      <vt:lpstr>Zahlenmauern</vt:lpstr>
      <vt:lpstr>Zahlenmauern</vt:lpstr>
      <vt:lpstr>Zahlenmauern</vt:lpstr>
      <vt:lpstr>Zahlenmauern</vt:lpstr>
      <vt:lpstr>Zahlenmauern</vt:lpstr>
      <vt:lpstr>Zahlenmauern</vt:lpstr>
      <vt:lpstr>Weitere Beispiele …</vt:lpstr>
      <vt:lpstr>Unterschiede in den Aufgaben</vt:lpstr>
      <vt:lpstr>Unterschiedliche Übungsziele</vt:lpstr>
      <vt:lpstr>Hohe Bedeutung des Übens …</vt:lpstr>
      <vt:lpstr>Hohe Bedeutung des Übens …</vt:lpstr>
      <vt:lpstr>Hohe Bedeutung des Übens …</vt:lpstr>
      <vt:lpstr>Gliederung</vt:lpstr>
      <vt:lpstr>PowerPoint-Präsentation</vt:lpstr>
      <vt:lpstr>Aufgaben entwickeln</vt:lpstr>
      <vt:lpstr>Schritt I: Zielklärung</vt:lpstr>
      <vt:lpstr>Schritt II: Konstruieren &amp; Variieren</vt:lpstr>
      <vt:lpstr>Beispiel Körperberechnung</vt:lpstr>
      <vt:lpstr>Differenzierender Arbeitsauftrag</vt:lpstr>
      <vt:lpstr>Operatives Durcharbeiten</vt:lpstr>
      <vt:lpstr>PowerPoint-Präsentation</vt:lpstr>
      <vt:lpstr>Probleme lösen – weitere Beispiele …</vt:lpstr>
      <vt:lpstr>Probleme lösen – weitere Beispiele …</vt:lpstr>
      <vt:lpstr>PowerPoint-Präsentation</vt:lpstr>
      <vt:lpstr>Beispiel: Arithmetisches Mittel</vt:lpstr>
      <vt:lpstr>Beispiel: Arithmetisches Mittel</vt:lpstr>
      <vt:lpstr>Schülerbeispiel …</vt:lpstr>
      <vt:lpstr>Beispiel Mittelwert</vt:lpstr>
      <vt:lpstr>Binomische Formeln: Muster erkennen</vt:lpstr>
      <vt:lpstr>Muster erkennen und erzeugen</vt:lpstr>
      <vt:lpstr>Struktur in Übungsaufgaben</vt:lpstr>
      <vt:lpstr>PowerPoint-Präsentation</vt:lpstr>
      <vt:lpstr>Übergeordnete Arbeitsaufträge</vt:lpstr>
      <vt:lpstr>Wie könnte hier eine übergeordnete bzw. reflexionsanregende Frage lauten?</vt:lpstr>
      <vt:lpstr>Schritt III: Prüffragen an Aufgaben </vt:lpstr>
      <vt:lpstr>Arbeitsauftrag </vt:lpstr>
      <vt:lpstr>Gliederung</vt:lpstr>
      <vt:lpstr>Erprobung im Unterricht</vt:lpstr>
      <vt:lpstr>Ihr Unterricht in der nächsten Stunde …</vt:lpstr>
      <vt:lpstr>Das weitere Vorgehen im Kollegium …</vt:lpstr>
      <vt:lpstr>PowerPoint-Präsentation</vt:lpstr>
      <vt:lpstr>Hinweise zu den Lizenzbedingungen</vt:lpstr>
    </vt:vector>
  </TitlesOfParts>
  <Company>Microsoft</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Evtl. Untertitel (27 pt, weiß)</dc:title>
  <dc:creator>Henrik Wiedbusch</dc:creator>
  <cp:lastModifiedBy>Ein Microsoft Office-Anwender</cp:lastModifiedBy>
  <cp:revision>186</cp:revision>
  <cp:lastPrinted>2016-11-02T13:26:49Z</cp:lastPrinted>
  <dcterms:created xsi:type="dcterms:W3CDTF">2016-03-22T15:03:10Z</dcterms:created>
  <dcterms:modified xsi:type="dcterms:W3CDTF">2018-10-17T10:40:34Z</dcterms:modified>
</cp:coreProperties>
</file>